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TT Rounds Condense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T Rounds Condensed Bold Italics" panose="020B0604020202020204" charset="0"/>
      <p:regular r:id="rId21"/>
    </p:embeddedFont>
    <p:embeddedFont>
      <p:font typeface="TT Rounds Condensed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94622" autoAdjust="0"/>
  </p:normalViewPr>
  <p:slideViewPr>
    <p:cSldViewPr>
      <p:cViewPr varScale="1">
        <p:scale>
          <a:sx n="49" d="100"/>
          <a:sy n="49" d="100"/>
        </p:scale>
        <p:origin x="9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1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8552" y="4646195"/>
            <a:ext cx="9170895" cy="114300"/>
          </a:xfrm>
          <a:prstGeom prst="line">
            <a:avLst/>
          </a:prstGeom>
          <a:ln w="57150" cap="rnd">
            <a:solidFill>
              <a:srgbClr val="FF313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0" y="4892530"/>
            <a:ext cx="11694037" cy="5054649"/>
            <a:chOff x="0" y="0"/>
            <a:chExt cx="12407900" cy="5363210"/>
          </a:xfrm>
        </p:grpSpPr>
        <p:sp>
          <p:nvSpPr>
            <p:cNvPr id="4" name="Freeform 4"/>
            <p:cNvSpPr/>
            <p:nvPr/>
          </p:nvSpPr>
          <p:spPr>
            <a:xfrm>
              <a:off x="-1188720" y="-1299210"/>
              <a:ext cx="14579600" cy="7821930"/>
            </a:xfrm>
            <a:custGeom>
              <a:avLst/>
              <a:gdLst/>
              <a:ahLst/>
              <a:cxnLst/>
              <a:rect l="l" t="t" r="r" b="b"/>
              <a:pathLst>
                <a:path w="14579600" h="7821930">
                  <a:moveTo>
                    <a:pt x="1446530" y="2216150"/>
                  </a:moveTo>
                  <a:cubicBezTo>
                    <a:pt x="2578100" y="0"/>
                    <a:pt x="6996430" y="2960370"/>
                    <a:pt x="8751570" y="1879600"/>
                  </a:cubicBezTo>
                  <a:cubicBezTo>
                    <a:pt x="11271250" y="328930"/>
                    <a:pt x="14579600" y="2044700"/>
                    <a:pt x="13321030" y="5191760"/>
                  </a:cubicBezTo>
                  <a:cubicBezTo>
                    <a:pt x="12679680" y="6795770"/>
                    <a:pt x="9763760" y="5523230"/>
                    <a:pt x="8426450" y="6164580"/>
                  </a:cubicBezTo>
                  <a:cubicBezTo>
                    <a:pt x="4964430" y="7821930"/>
                    <a:pt x="0" y="5048250"/>
                    <a:pt x="1446530" y="2216150"/>
                  </a:cubicBezTo>
                  <a:close/>
                </a:path>
              </a:pathLst>
            </a:custGeom>
            <a:blipFill>
              <a:blip r:embed="rId2"/>
              <a:stretch>
                <a:fillRect l="-13193" t="-33884" r="-6866" b="-22640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-276510" y="-532342"/>
            <a:ext cx="3699911" cy="3699911"/>
          </a:xfrm>
          <a:custGeom>
            <a:avLst/>
            <a:gdLst/>
            <a:ahLst/>
            <a:cxnLst/>
            <a:rect l="l" t="t" r="r" b="b"/>
            <a:pathLst>
              <a:path w="3699911" h="3699911">
                <a:moveTo>
                  <a:pt x="0" y="0"/>
                </a:moveTo>
                <a:lnTo>
                  <a:pt x="3699910" y="0"/>
                </a:lnTo>
                <a:lnTo>
                  <a:pt x="3699910" y="3699911"/>
                </a:lnTo>
                <a:lnTo>
                  <a:pt x="0" y="3699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503000" y="3995023"/>
            <a:ext cx="13533120" cy="2344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</a:pPr>
            <a:r>
              <a:rPr lang="en-US" sz="3600" spc="33">
                <a:solidFill>
                  <a:srgbClr val="0033CC"/>
                </a:solidFill>
                <a:latin typeface="TT Rounds Condensed Bold Italics"/>
              </a:rPr>
              <a:t>INTEGRACIÓN ES NUESTRA FUERZA</a:t>
            </a:r>
          </a:p>
          <a:p>
            <a:pPr algn="ctr">
              <a:lnSpc>
                <a:spcPts val="3888"/>
              </a:lnSpc>
            </a:pPr>
            <a:endParaRPr lang="en-US" sz="3600" spc="33">
              <a:solidFill>
                <a:srgbClr val="0033CC"/>
              </a:solidFill>
              <a:latin typeface="TT Rounds Condensed Bold Itali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3729447" y="6777751"/>
            <a:ext cx="8001578" cy="800157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3C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77440" y="2242616"/>
            <a:ext cx="13533120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9000" spc="-54" dirty="0">
                <a:solidFill>
                  <a:srgbClr val="FFFFFF"/>
                </a:solidFill>
                <a:latin typeface="TT Rounds Condensed Bold"/>
              </a:rPr>
              <a:t>Aechac Networking </a:t>
            </a:r>
            <a:r>
              <a:rPr lang="en-US" sz="9000" spc="-54" dirty="0" smtClean="0">
                <a:solidFill>
                  <a:srgbClr val="FFFFFF"/>
                </a:solidFill>
                <a:latin typeface="TT Rounds Condensed Bold"/>
              </a:rPr>
              <a:t>20-30</a:t>
            </a:r>
            <a:endParaRPr lang="en-US" sz="9000" spc="-54" dirty="0">
              <a:solidFill>
                <a:srgbClr val="FFFFFF"/>
              </a:solidFill>
              <a:latin typeface="TT Rounds Condensed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3972031" y="7015548"/>
            <a:ext cx="8001578" cy="800157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0B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587405" y="0"/>
            <a:ext cx="2700595" cy="27005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0B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3972031" y="9963150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FFFFFF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2660894"/>
            <a:ext cx="15590520" cy="639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El Coordinador Regional capacita a los miembros de cada capítulo en habilidades de liderazgo y presentación. 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Todos los materiales necesarios para ejecutar un capítulo se proporcionan sin cargo. 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Capacitación anual en las más nuevas técnicas de creación de redes y construcción de capítulos para los miembros de la junta directiva y presidentes de comités. 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Los miembros de AECHAC Networking tienen una fuente confiable de profesionales de negocios para recomendar a clientes, familiares y amigos.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AECHAC Networking te proporciona las herramientas para abandonar tu zona de confort y tener éxito. 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Además de que una parte de tus clientes provendrán directamente de referencias de AECHAC Networking , otros más provendrán de las habilidades de creación de contactos que desarrollarás como miembro de AECHAC Networking . 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AECHAC Networking pondrá a tu alcance cursos virtuales que te ayudarán a crecer profesionalmente.  </a:t>
            </a:r>
          </a:p>
        </p:txBody>
      </p:sp>
      <p:sp>
        <p:nvSpPr>
          <p:cNvPr id="3" name="AutoShape 3"/>
          <p:cNvSpPr/>
          <p:nvPr/>
        </p:nvSpPr>
        <p:spPr>
          <a:xfrm rot="42843">
            <a:off x="8077963" y="2049417"/>
            <a:ext cx="9171607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0" y="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90788" y="112395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Ventajas de pertenecer</a:t>
            </a:r>
          </a:p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 a AECHAC Networking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36418" y="9925959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2660894"/>
            <a:ext cx="15590520" cy="639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Construir relaciones duraderas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Los capítulos de AECHAC Networking se reúnen semanalmente para intercambiar clientes potenciales calificados, establecer relaciones comerciales sólidas, desarrollar fuertes habilidades de presentación y convertirse en expertos en Networking 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Los miembros de AECHAC Networking aprenden a ser mejores oradores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AECHAC Networking estimula la sensación de bienestar, ese gran sentimiento que experimentamos cuando tenemos éxito o ayudamos a otros a tenerlo.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AECHAC Networking te enseña cómo conectarte de manera inteligente y te brinda una estructura desde la cual puedes crecer. 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En lugar de solo vender por tu cuenta; Con AECHAC Networking , tienes una fuerza calificada de ventas de profesionales de negocios que te brindan oportunidades de venta. ¡Somos la fuerza de ventas de tu Pyme!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Los capítulos capítulos en su conjunto, alimentan el éxito de cada miembro. </a:t>
            </a:r>
          </a:p>
        </p:txBody>
      </p:sp>
      <p:sp>
        <p:nvSpPr>
          <p:cNvPr id="3" name="AutoShape 3"/>
          <p:cNvSpPr/>
          <p:nvPr/>
        </p:nvSpPr>
        <p:spPr>
          <a:xfrm rot="42843">
            <a:off x="8077963" y="2049417"/>
            <a:ext cx="9171607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-50464" y="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90788" y="112395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Ventajas de pertenecer</a:t>
            </a:r>
          </a:p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 a AECHAC Networking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36418" y="9923921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28570" y="2360577"/>
            <a:ext cx="15590520" cy="6435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Vinculación Empresarial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Contacto Directo Empresarial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Eventos para Contacto con Funcionarios de Gobierno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Calendario de Eventos, Ferias y Exposiciones Empresariales 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Foros Empresariales Mensuales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Vinculación Gubernamental  Municipal, Estatal y Federal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Vinculación Internacional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Integración al Centro de Negocios de Aechac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Acceso a Entrevistas en Radio Web de Aechac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Incremento de Volumen de Ventas 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Alianzas Estratégicas Nacionales e Internacionales para generar beneficios comunes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Acceso a mecanismos de financiamiento</a:t>
            </a:r>
          </a:p>
          <a:p>
            <a:pPr marL="1111568" lvl="1" indent="-555784" algn="just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Ayuda a nuestros miembros a hacer que sus negocios crezcan mediante un programa de referencias estructurado, positivo y profesional que les permite desarrollar relaciones profesionales significativas y de larga duración.</a:t>
            </a:r>
          </a:p>
          <a:p>
            <a:pPr marL="1111568" lvl="1" indent="-555784" algn="just">
              <a:lnSpc>
                <a:spcPts val="3960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  <a:p>
            <a:pPr marL="1111568" lvl="1" indent="-555784" algn="just">
              <a:lnSpc>
                <a:spcPts val="3960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  <a:p>
            <a:pPr marL="1111568" lvl="1" indent="-555784" algn="l">
              <a:lnSpc>
                <a:spcPts val="3564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3" name="AutoShape 3"/>
          <p:cNvSpPr/>
          <p:nvPr/>
        </p:nvSpPr>
        <p:spPr>
          <a:xfrm rot="42843">
            <a:off x="8077963" y="2049417"/>
            <a:ext cx="9171607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0" y="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90788" y="112395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Ventajas de pertenecer</a:t>
            </a:r>
          </a:p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 a AECHAC Networking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-11907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12395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Requisitos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822258"/>
            <a:ext cx="15590520" cy="639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Ser una empresa o persona física legalmente constituida. 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Asistir a dos reuniones semanales. Recuerda, las referencias se hacen con base en la confianza y las relaciones sólidas. Lleva tiempo ganarse la confianza de los miembros de tu capítulo.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Presentar carta intención, indicando productos o servicios.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Que el Comité de Admisiones del capítulo lo someta a votación del capítulo.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En caso de ser aceptado, llenar formato de registro.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Realizar pago de inscripción y cuota.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Asistir a las reuniones, ya que las referencias se hacen con base en a la confianza y las relaciones sólidas. 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Ser ético, profesional y con experiencia en tu línea de trabajo.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Patrocinar a un nuevo miembro dentro de tu primer semestre</a:t>
            </a:r>
          </a:p>
          <a:p>
            <a:pPr marL="597217" lvl="1" indent="-298609" algn="l">
              <a:lnSpc>
                <a:spcPts val="3564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  <a:p>
            <a:pPr marL="597217" lvl="1" indent="-298609" algn="l">
              <a:lnSpc>
                <a:spcPts val="3564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  <a:p>
            <a:pPr marL="597217" lvl="1" indent="-298609" algn="l">
              <a:lnSpc>
                <a:spcPts val="3564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4" name="AutoShape 4"/>
          <p:cNvSpPr/>
          <p:nvPr/>
        </p:nvSpPr>
        <p:spPr>
          <a:xfrm rot="42843">
            <a:off x="7916599" y="1807371"/>
            <a:ext cx="9171607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0" y="-1425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36418" y="9963150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55103" y="3831550"/>
            <a:ext cx="4805547" cy="4764647"/>
          </a:xfrm>
          <a:custGeom>
            <a:avLst/>
            <a:gdLst/>
            <a:ahLst/>
            <a:cxnLst/>
            <a:rect l="l" t="t" r="r" b="b"/>
            <a:pathLst>
              <a:path w="4805547" h="4764647">
                <a:moveTo>
                  <a:pt x="0" y="0"/>
                </a:moveTo>
                <a:lnTo>
                  <a:pt x="4805546" y="0"/>
                </a:lnTo>
                <a:lnTo>
                  <a:pt x="4805546" y="4764647"/>
                </a:lnTo>
                <a:lnTo>
                  <a:pt x="0" y="47646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486" t="-11478" r="-45270" b="-3156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85902" y="2321122"/>
            <a:ext cx="716226" cy="1201217"/>
          </a:xfrm>
          <a:custGeom>
            <a:avLst/>
            <a:gdLst/>
            <a:ahLst/>
            <a:cxnLst/>
            <a:rect l="l" t="t" r="r" b="b"/>
            <a:pathLst>
              <a:path w="716226" h="1201217">
                <a:moveTo>
                  <a:pt x="0" y="0"/>
                </a:moveTo>
                <a:lnTo>
                  <a:pt x="716225" y="0"/>
                </a:lnTo>
                <a:lnTo>
                  <a:pt x="716225" y="1201218"/>
                </a:lnTo>
                <a:lnTo>
                  <a:pt x="0" y="1201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64837" y="3926693"/>
            <a:ext cx="1158355" cy="826776"/>
          </a:xfrm>
          <a:custGeom>
            <a:avLst/>
            <a:gdLst/>
            <a:ahLst/>
            <a:cxnLst/>
            <a:rect l="l" t="t" r="r" b="b"/>
            <a:pathLst>
              <a:path w="1158355" h="826776">
                <a:moveTo>
                  <a:pt x="0" y="0"/>
                </a:moveTo>
                <a:lnTo>
                  <a:pt x="1158355" y="0"/>
                </a:lnTo>
                <a:lnTo>
                  <a:pt x="1158355" y="826776"/>
                </a:lnTo>
                <a:lnTo>
                  <a:pt x="0" y="8267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464837" y="5153519"/>
            <a:ext cx="1052438" cy="1052438"/>
          </a:xfrm>
          <a:custGeom>
            <a:avLst/>
            <a:gdLst/>
            <a:ahLst/>
            <a:cxnLst/>
            <a:rect l="l" t="t" r="r" b="b"/>
            <a:pathLst>
              <a:path w="1052438" h="1052438">
                <a:moveTo>
                  <a:pt x="0" y="0"/>
                </a:moveTo>
                <a:lnTo>
                  <a:pt x="1052438" y="0"/>
                </a:lnTo>
                <a:lnTo>
                  <a:pt x="1052438" y="1052438"/>
                </a:lnTo>
                <a:lnTo>
                  <a:pt x="0" y="10524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43998" y="6606007"/>
            <a:ext cx="894115" cy="1359871"/>
          </a:xfrm>
          <a:custGeom>
            <a:avLst/>
            <a:gdLst/>
            <a:ahLst/>
            <a:cxnLst/>
            <a:rect l="l" t="t" r="r" b="b"/>
            <a:pathLst>
              <a:path w="894115" h="1359871">
                <a:moveTo>
                  <a:pt x="0" y="0"/>
                </a:moveTo>
                <a:lnTo>
                  <a:pt x="894116" y="0"/>
                </a:lnTo>
                <a:lnTo>
                  <a:pt x="894116" y="1359871"/>
                </a:lnTo>
                <a:lnTo>
                  <a:pt x="0" y="13598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99204" y="2453183"/>
            <a:ext cx="6117345" cy="1093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573" spc="32" dirty="0">
                <a:solidFill>
                  <a:srgbClr val="000000"/>
                </a:solidFill>
                <a:latin typeface="TT Rounds Condensed"/>
              </a:rPr>
              <a:t>C.P. Héctor Aguilera Camacho</a:t>
            </a:r>
          </a:p>
          <a:p>
            <a:pPr algn="ctr">
              <a:lnSpc>
                <a:spcPts val="4288"/>
              </a:lnSpc>
              <a:spcBef>
                <a:spcPct val="0"/>
              </a:spcBef>
            </a:pPr>
            <a:r>
              <a:rPr lang="en-US" sz="3573" spc="33" dirty="0">
                <a:solidFill>
                  <a:srgbClr val="000000"/>
                </a:solidFill>
                <a:latin typeface="TT Rounds Condensed"/>
              </a:rPr>
              <a:t>Presidente del Consejo </a:t>
            </a:r>
            <a:r>
              <a:rPr lang="en-US" sz="3573" spc="33" dirty="0" err="1">
                <a:solidFill>
                  <a:srgbClr val="000000"/>
                </a:solidFill>
                <a:latin typeface="TT Rounds Condensed"/>
              </a:rPr>
              <a:t>Directivo</a:t>
            </a:r>
            <a:endParaRPr lang="en-US" sz="3573" spc="33" dirty="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25829" y="2614298"/>
            <a:ext cx="3837548" cy="61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3"/>
              </a:lnSpc>
              <a:spcBef>
                <a:spcPct val="0"/>
              </a:spcBef>
            </a:pPr>
            <a:r>
              <a:rPr lang="en-US" sz="4053" spc="37">
                <a:solidFill>
                  <a:srgbClr val="000000"/>
                </a:solidFill>
                <a:latin typeface="TT Rounds Condensed"/>
              </a:rPr>
              <a:t>+52 55 2847 9008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25829" y="4068618"/>
            <a:ext cx="6683398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6"/>
              </a:lnSpc>
              <a:spcBef>
                <a:spcPct val="0"/>
              </a:spcBef>
            </a:pPr>
            <a:r>
              <a:rPr lang="en-US" sz="3613" spc="33">
                <a:solidFill>
                  <a:srgbClr val="000000"/>
                </a:solidFill>
                <a:latin typeface="TT Rounds Condensed"/>
              </a:rPr>
              <a:t>hector.aguilera.aechac@gmail.com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28171" y="5373575"/>
            <a:ext cx="3635207" cy="61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3"/>
              </a:lnSpc>
              <a:spcBef>
                <a:spcPct val="0"/>
              </a:spcBef>
            </a:pPr>
            <a:r>
              <a:rPr lang="en-US" sz="4036" spc="37">
                <a:solidFill>
                  <a:srgbClr val="000000"/>
                </a:solidFill>
                <a:latin typeface="TT Rounds Condensed"/>
              </a:rPr>
              <a:t>www.aechac.com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23192" y="6606007"/>
            <a:ext cx="6335516" cy="1359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5"/>
              </a:lnSpc>
            </a:pPr>
            <a:r>
              <a:rPr lang="en-US" sz="2988" spc="26">
                <a:solidFill>
                  <a:srgbClr val="000000"/>
                </a:solidFill>
                <a:latin typeface="TT Rounds Condensed"/>
              </a:rPr>
              <a:t>Av. De Los Reyes No.1,</a:t>
            </a:r>
          </a:p>
          <a:p>
            <a:pPr algn="ctr">
              <a:lnSpc>
                <a:spcPts val="3585"/>
              </a:lnSpc>
            </a:pPr>
            <a:r>
              <a:rPr lang="en-US" sz="2988" spc="26">
                <a:solidFill>
                  <a:srgbClr val="000000"/>
                </a:solidFill>
                <a:latin typeface="TT Rounds Condensed"/>
              </a:rPr>
              <a:t> Fracc. Los Reyes Iztacala, 54090 </a:t>
            </a:r>
          </a:p>
          <a:p>
            <a:pPr algn="ctr">
              <a:lnSpc>
                <a:spcPts val="3585"/>
              </a:lnSpc>
              <a:spcBef>
                <a:spcPct val="0"/>
              </a:spcBef>
            </a:pPr>
            <a:r>
              <a:rPr lang="en-US" sz="2988" spc="27">
                <a:solidFill>
                  <a:srgbClr val="000000"/>
                </a:solidFill>
                <a:latin typeface="TT Rounds Condensed"/>
              </a:rPr>
              <a:t>Tlalnepantla, EDOMEX.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036418" y="9947078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458377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Antecedentes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395316"/>
            <a:ext cx="15590520" cy="634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074" lvl="1" indent="-294537" algn="just">
              <a:lnSpc>
                <a:spcPts val="2812"/>
              </a:lnSpc>
              <a:buFont typeface="Arial"/>
              <a:buChar char="•"/>
            </a:pPr>
            <a:r>
              <a:rPr lang="en-US" sz="3254" spc="30">
                <a:solidFill>
                  <a:srgbClr val="000000"/>
                </a:solidFill>
                <a:latin typeface="TT Rounds Condensed"/>
              </a:rPr>
              <a:t>Asociación de Empresarios y Ciudades Hermanas, A.C., (AECHAC), es una Asociación Civil sin fines de lucro, integrada por personas con experiencia en el sector público, educativo, financiero y  empresarial formada en mayo de 2012, para apoyar a los empresarios, emprendedores  y gobiernos locales, en el desarrollo económico y social  sustentable.</a:t>
            </a:r>
          </a:p>
          <a:p>
            <a:pPr marL="589074" lvl="1" indent="-294537" algn="just">
              <a:lnSpc>
                <a:spcPts val="2812"/>
              </a:lnSpc>
              <a:buFont typeface="Arial"/>
              <a:buChar char="•"/>
            </a:pPr>
            <a:r>
              <a:rPr lang="en-US" sz="3254" spc="30">
                <a:solidFill>
                  <a:srgbClr val="000000"/>
                </a:solidFill>
                <a:latin typeface="TT Rounds Condensed"/>
              </a:rPr>
              <a:t>AECHAC tiene celebrados convenios de colaboración</a:t>
            </a:r>
          </a:p>
          <a:p>
            <a:pPr marL="1190720" lvl="2" indent="-396907" algn="just">
              <a:lnSpc>
                <a:spcPts val="2410"/>
              </a:lnSpc>
              <a:buFont typeface="Arial"/>
              <a:buChar char="⚬"/>
            </a:pPr>
            <a:r>
              <a:rPr lang="en-US" sz="2790" spc="26">
                <a:solidFill>
                  <a:srgbClr val="000000"/>
                </a:solidFill>
                <a:latin typeface="TT Rounds Condensed"/>
              </a:rPr>
              <a:t>Con el sector privado</a:t>
            </a:r>
          </a:p>
          <a:p>
            <a:pPr marL="1190720" lvl="2" indent="-396907" algn="just">
              <a:lnSpc>
                <a:spcPts val="2410"/>
              </a:lnSpc>
              <a:buFont typeface="Arial"/>
              <a:buChar char="⚬"/>
            </a:pPr>
            <a:r>
              <a:rPr lang="en-US" sz="2790" spc="26">
                <a:solidFill>
                  <a:srgbClr val="000000"/>
                </a:solidFill>
                <a:latin typeface="TT Rounds Condensed"/>
              </a:rPr>
              <a:t>Con el sector público</a:t>
            </a:r>
          </a:p>
          <a:p>
            <a:pPr marL="1190720" lvl="2" indent="-396907" algn="just">
              <a:lnSpc>
                <a:spcPts val="2410"/>
              </a:lnSpc>
              <a:buFont typeface="Arial"/>
              <a:buChar char="⚬"/>
            </a:pPr>
            <a:r>
              <a:rPr lang="en-US" sz="2790" spc="26">
                <a:solidFill>
                  <a:srgbClr val="000000"/>
                </a:solidFill>
                <a:latin typeface="TT Rounds Condensed"/>
              </a:rPr>
              <a:t>Con otras organizaciones nacionales y extranjeras</a:t>
            </a:r>
          </a:p>
          <a:p>
            <a:pPr marL="589074" lvl="1" indent="-294537" algn="l">
              <a:lnSpc>
                <a:spcPts val="2812"/>
              </a:lnSpc>
              <a:buFont typeface="Arial"/>
              <a:buChar char="•"/>
            </a:pPr>
            <a:r>
              <a:rPr lang="en-US" sz="3254" spc="30">
                <a:solidFill>
                  <a:srgbClr val="000000"/>
                </a:solidFill>
                <a:latin typeface="TT Rounds Condensed"/>
              </a:rPr>
              <a:t>Desde su creación, a lo largo de los años, AECHAC ha ayudado a muchas personas, a construir el éxito empresarial a través de referencias personales:</a:t>
            </a:r>
          </a:p>
          <a:p>
            <a:pPr marL="1190720" lvl="2" indent="-396907" algn="l">
              <a:lnSpc>
                <a:spcPts val="2410"/>
              </a:lnSpc>
              <a:buFont typeface="Arial"/>
              <a:buChar char="⚬"/>
            </a:pPr>
            <a:r>
              <a:rPr lang="en-US" sz="2790" spc="26">
                <a:solidFill>
                  <a:srgbClr val="000000"/>
                </a:solidFill>
                <a:latin typeface="TT Rounds Condensed"/>
              </a:rPr>
              <a:t>Entre sus socios</a:t>
            </a:r>
          </a:p>
          <a:p>
            <a:pPr marL="1190720" lvl="2" indent="-396907" algn="l">
              <a:lnSpc>
                <a:spcPts val="2410"/>
              </a:lnSpc>
              <a:buFont typeface="Arial"/>
              <a:buChar char="⚬"/>
            </a:pPr>
            <a:r>
              <a:rPr lang="en-US" sz="2790" spc="26">
                <a:solidFill>
                  <a:srgbClr val="000000"/>
                </a:solidFill>
                <a:latin typeface="TT Rounds Condensed"/>
              </a:rPr>
              <a:t>Entre sus socios y dependencias del sector público</a:t>
            </a:r>
          </a:p>
          <a:p>
            <a:pPr marL="1190720" lvl="2" indent="-396907" algn="l">
              <a:lnSpc>
                <a:spcPts val="2410"/>
              </a:lnSpc>
              <a:buFont typeface="Arial"/>
              <a:buChar char="⚬"/>
            </a:pPr>
            <a:r>
              <a:rPr lang="en-US" sz="2790" spc="26">
                <a:solidFill>
                  <a:srgbClr val="000000"/>
                </a:solidFill>
                <a:latin typeface="TT Rounds Condensed"/>
              </a:rPr>
              <a:t>Entre sus socios y empresas del sector privado</a:t>
            </a:r>
          </a:p>
          <a:p>
            <a:pPr marL="1190720" lvl="2" indent="-396907" algn="l">
              <a:lnSpc>
                <a:spcPts val="2410"/>
              </a:lnSpc>
              <a:buFont typeface="Arial"/>
              <a:buChar char="⚬"/>
            </a:pPr>
            <a:r>
              <a:rPr lang="en-US" sz="2790" spc="26">
                <a:solidFill>
                  <a:srgbClr val="000000"/>
                </a:solidFill>
                <a:latin typeface="TT Rounds Condensed"/>
              </a:rPr>
              <a:t>Entre sus socios y organizaciones</a:t>
            </a:r>
          </a:p>
          <a:p>
            <a:pPr marL="1792367" lvl="3" indent="-448092" algn="l">
              <a:lnSpc>
                <a:spcPts val="2008"/>
              </a:lnSpc>
              <a:buFont typeface="Arial"/>
              <a:buChar char="￭"/>
            </a:pPr>
            <a:r>
              <a:rPr lang="en-US" sz="2325" spc="21">
                <a:solidFill>
                  <a:srgbClr val="000000"/>
                </a:solidFill>
                <a:latin typeface="TT Rounds Condensed"/>
              </a:rPr>
              <a:t>Nacionales</a:t>
            </a:r>
          </a:p>
          <a:p>
            <a:pPr marL="1792367" lvl="3" indent="-448092" algn="l">
              <a:lnSpc>
                <a:spcPts val="2008"/>
              </a:lnSpc>
              <a:buFont typeface="Arial"/>
              <a:buChar char="￭"/>
            </a:pPr>
            <a:r>
              <a:rPr lang="en-US" sz="2325" spc="21">
                <a:solidFill>
                  <a:srgbClr val="000000"/>
                </a:solidFill>
                <a:latin typeface="TT Rounds Condensed"/>
              </a:rPr>
              <a:t>Internacionales</a:t>
            </a:r>
          </a:p>
          <a:p>
            <a:pPr marL="2509314" lvl="3" indent="-627328" algn="l">
              <a:lnSpc>
                <a:spcPts val="2812"/>
              </a:lnSpc>
            </a:pPr>
            <a:endParaRPr lang="en-US" sz="2325" spc="21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4" name="AutoShape 4"/>
          <p:cNvSpPr/>
          <p:nvPr/>
        </p:nvSpPr>
        <p:spPr>
          <a:xfrm rot="42843">
            <a:off x="7916599" y="1807371"/>
            <a:ext cx="9171607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-50464" y="-59049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36418" y="9963150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458377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Antecedentes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257484"/>
            <a:ext cx="15590520" cy="6397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En la CDMX, AECHAC colabora de manera cercana con la Secretaría de Desarrollo Económico para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Fomentar la competitividad, la innovación, la inversión y el desarrollo de las actividades económicas.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Prestar a las Alcaldías la asesoría y apoyo técnico necesario para la ejecución de las acciones del Programa de Fomento y Desarrollo Económico en su demarcación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Coordinación de las acciones que de manera particular desarrollen las áreas de fomento económico, así como promover, orientar y estimular el desarrollo y modernización del sector empresarial.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Promover y coordinar los programas de promoción del comercio exterior y la inversión extranjera en los distintos sectores de la economía.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En el Estado de México y otros estados, también AECHAC tiene gran cercanía con los Secretarios de Desarrollo Sustentable Municipales y Estatales para mejorar la competitividad y el ambiente de negocios, con el fin de impulsar el crecimiento de las empresas y la creación de empleos.</a:t>
            </a:r>
          </a:p>
          <a:p>
            <a:pPr marL="597217" lvl="1" indent="-298609" algn="l">
              <a:lnSpc>
                <a:spcPts val="3564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En el extranjero, AECHAC tiene vinculación con empresarios de USA, China, India, Corea y otros países.</a:t>
            </a:r>
          </a:p>
          <a:p>
            <a:pPr marL="542925" lvl="1" indent="-271462" algn="l">
              <a:lnSpc>
                <a:spcPts val="3240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  <a:p>
            <a:pPr marL="542925" lvl="1" indent="-271462" algn="l">
              <a:lnSpc>
                <a:spcPts val="3240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  <a:p>
            <a:pPr marL="542925" lvl="1" indent="-271462" algn="l">
              <a:lnSpc>
                <a:spcPts val="3240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4" name="AutoShape 4"/>
          <p:cNvSpPr/>
          <p:nvPr/>
        </p:nvSpPr>
        <p:spPr>
          <a:xfrm rot="42843">
            <a:off x="7916599" y="1807371"/>
            <a:ext cx="9171607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-50464" y="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36418" y="9944554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357525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Aechac  Networking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879408"/>
            <a:ext cx="15590520" cy="6340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074" lvl="1" indent="-294537" algn="just">
              <a:lnSpc>
                <a:spcPts val="2812"/>
              </a:lnSpc>
              <a:buFont typeface="Arial"/>
              <a:buChar char="•"/>
            </a:pPr>
            <a:r>
              <a:rPr lang="en-US" sz="3254" spc="30">
                <a:solidFill>
                  <a:srgbClr val="000000"/>
                </a:solidFill>
                <a:latin typeface="TT Rounds Condensed"/>
              </a:rPr>
              <a:t>AECHAC  Networking es una figura que evolucionó a partir de los Clubes de Proveedores de la propia organización.</a:t>
            </a:r>
          </a:p>
          <a:p>
            <a:pPr marL="589074" lvl="1" indent="-294537" algn="just">
              <a:lnSpc>
                <a:spcPts val="2812"/>
              </a:lnSpc>
              <a:buFont typeface="Arial"/>
              <a:buChar char="•"/>
            </a:pPr>
            <a:r>
              <a:rPr lang="en-US" sz="3254" spc="30">
                <a:solidFill>
                  <a:srgbClr val="000000"/>
                </a:solidFill>
                <a:latin typeface="TT Rounds Condensed"/>
              </a:rPr>
              <a:t>AECHAC  Networking promueve la creación de una red de negocios para fomentar las transacciones de negocios entre los participantes de un capítulo, con los participantes de otros capítulos y con los contactos de AECHAC, tanto nacionales como internacionales. </a:t>
            </a:r>
          </a:p>
          <a:p>
            <a:pPr marL="589074" lvl="1" indent="-294537" algn="just">
              <a:lnSpc>
                <a:spcPts val="2812"/>
              </a:lnSpc>
              <a:buFont typeface="Arial"/>
              <a:buChar char="•"/>
            </a:pPr>
            <a:r>
              <a:rPr lang="en-US" sz="3254" spc="30">
                <a:solidFill>
                  <a:srgbClr val="000000"/>
                </a:solidFill>
                <a:latin typeface="TT Rounds Condensed"/>
              </a:rPr>
              <a:t>AECHAC  Networking también se orienta y apoya a los empresarios ante las autoridades, para resolver problemas de permisos, licencias y autorizaciones, a través  de gestoría especializada en cada materia. En sintonía con niveles de Gobierno Municipal, Estatal, Regional y Nacional, coadyuva en la operación de una Bolsa de trabajo para Fomentar el Empleo.</a:t>
            </a:r>
          </a:p>
          <a:p>
            <a:pPr marL="589074" lvl="1" indent="-294537" algn="just">
              <a:lnSpc>
                <a:spcPts val="2812"/>
              </a:lnSpc>
              <a:buFont typeface="Arial"/>
              <a:buChar char="•"/>
            </a:pPr>
            <a:r>
              <a:rPr lang="en-US" sz="3254" spc="30">
                <a:solidFill>
                  <a:srgbClr val="000000"/>
                </a:solidFill>
                <a:latin typeface="TT Rounds Condensed"/>
              </a:rPr>
              <a:t>AECHAC Networking es un grupo original de redes de negocios. Desde 2012 establecimos el estándar al desarrollar un programa que abarcaba tanto a las mujeres de negocios como a los hombres de negocios. Nos adherimos al formato del programa, exigimos que nuestros miembros se comprometan, esperen excelencia y rechacen la mediocridad. Somos ágiles, exitosos y honrados por los miembros increíblemente talentosos y profesionales que son el verdadero espíritu de AECHAC Networking .</a:t>
            </a:r>
          </a:p>
          <a:p>
            <a:pPr marL="589074" lvl="1" indent="-294537" algn="just">
              <a:lnSpc>
                <a:spcPts val="2812"/>
              </a:lnSpc>
            </a:pPr>
            <a:endParaRPr lang="en-US" sz="3254" spc="30">
              <a:solidFill>
                <a:srgbClr val="000000"/>
              </a:solidFill>
              <a:latin typeface="TT Rounds Condensed"/>
            </a:endParaRPr>
          </a:p>
          <a:p>
            <a:pPr marL="589074" lvl="1" indent="-294537" algn="just">
              <a:lnSpc>
                <a:spcPts val="2812"/>
              </a:lnSpc>
            </a:pPr>
            <a:endParaRPr lang="en-US" sz="3254" spc="30">
              <a:solidFill>
                <a:srgbClr val="000000"/>
              </a:solidFill>
              <a:latin typeface="TT Rounds Condensed"/>
            </a:endParaRPr>
          </a:p>
          <a:p>
            <a:pPr marL="589074" lvl="1" indent="-294537" algn="just">
              <a:lnSpc>
                <a:spcPts val="2812"/>
              </a:lnSpc>
            </a:pPr>
            <a:endParaRPr lang="en-US" sz="3254" spc="3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4" name="AutoShape 4"/>
          <p:cNvSpPr/>
          <p:nvPr/>
        </p:nvSpPr>
        <p:spPr>
          <a:xfrm rot="42843">
            <a:off x="7916599" y="1807371"/>
            <a:ext cx="9171607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0" y="-1425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7"/>
                </a:lnTo>
                <a:lnTo>
                  <a:pt x="0" y="27984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36418" y="9963150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5630" y="390525"/>
            <a:ext cx="3972487" cy="946898"/>
            <a:chOff x="0" y="0"/>
            <a:chExt cx="5296650" cy="1262530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5271262" cy="1237107"/>
            </a:xfrm>
            <a:custGeom>
              <a:avLst/>
              <a:gdLst/>
              <a:ahLst/>
              <a:cxnLst/>
              <a:rect l="l" t="t" r="r" b="b"/>
              <a:pathLst>
                <a:path w="5271262" h="1237107">
                  <a:moveTo>
                    <a:pt x="0" y="0"/>
                  </a:moveTo>
                  <a:lnTo>
                    <a:pt x="5271262" y="0"/>
                  </a:lnTo>
                  <a:lnTo>
                    <a:pt x="5271262" y="1237107"/>
                  </a:lnTo>
                  <a:lnTo>
                    <a:pt x="0" y="1237107"/>
                  </a:ln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296662" cy="1262507"/>
            </a:xfrm>
            <a:custGeom>
              <a:avLst/>
              <a:gdLst/>
              <a:ahLst/>
              <a:cxnLst/>
              <a:rect l="l" t="t" r="r" b="b"/>
              <a:pathLst>
                <a:path w="5296662" h="1262507">
                  <a:moveTo>
                    <a:pt x="12700" y="0"/>
                  </a:moveTo>
                  <a:lnTo>
                    <a:pt x="5283962" y="0"/>
                  </a:lnTo>
                  <a:cubicBezTo>
                    <a:pt x="5290947" y="0"/>
                    <a:pt x="5296662" y="5715"/>
                    <a:pt x="5296662" y="12700"/>
                  </a:cubicBezTo>
                  <a:lnTo>
                    <a:pt x="5296662" y="1249807"/>
                  </a:lnTo>
                  <a:cubicBezTo>
                    <a:pt x="5296662" y="1256792"/>
                    <a:pt x="5290947" y="1262507"/>
                    <a:pt x="5283962" y="1262507"/>
                  </a:cubicBezTo>
                  <a:lnTo>
                    <a:pt x="12700" y="1262507"/>
                  </a:lnTo>
                  <a:cubicBezTo>
                    <a:pt x="5715" y="1262507"/>
                    <a:pt x="0" y="1256792"/>
                    <a:pt x="0" y="124980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49807"/>
                  </a:lnTo>
                  <a:lnTo>
                    <a:pt x="12700" y="1249807"/>
                  </a:lnTo>
                  <a:lnTo>
                    <a:pt x="12700" y="1237107"/>
                  </a:lnTo>
                  <a:lnTo>
                    <a:pt x="5283962" y="1237107"/>
                  </a:lnTo>
                  <a:lnTo>
                    <a:pt x="5283962" y="1249807"/>
                  </a:lnTo>
                  <a:lnTo>
                    <a:pt x="5271262" y="1249807"/>
                  </a:lnTo>
                  <a:lnTo>
                    <a:pt x="5271262" y="12700"/>
                  </a:lnTo>
                  <a:lnTo>
                    <a:pt x="5283962" y="12700"/>
                  </a:lnTo>
                  <a:lnTo>
                    <a:pt x="528396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5296650" cy="1272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Presidente Internacional del Consejo Directivo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88904" y="1691527"/>
            <a:ext cx="3972487" cy="1283075"/>
            <a:chOff x="0" y="0"/>
            <a:chExt cx="5296650" cy="171076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5271262" cy="1685417"/>
            </a:xfrm>
            <a:custGeom>
              <a:avLst/>
              <a:gdLst/>
              <a:ahLst/>
              <a:cxnLst/>
              <a:rect l="l" t="t" r="r" b="b"/>
              <a:pathLst>
                <a:path w="5271262" h="1685417">
                  <a:moveTo>
                    <a:pt x="0" y="0"/>
                  </a:moveTo>
                  <a:lnTo>
                    <a:pt x="5271262" y="0"/>
                  </a:lnTo>
                  <a:lnTo>
                    <a:pt x="5271262" y="1685417"/>
                  </a:lnTo>
                  <a:lnTo>
                    <a:pt x="0" y="1685417"/>
                  </a:ln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296662" cy="1710817"/>
            </a:xfrm>
            <a:custGeom>
              <a:avLst/>
              <a:gdLst/>
              <a:ahLst/>
              <a:cxnLst/>
              <a:rect l="l" t="t" r="r" b="b"/>
              <a:pathLst>
                <a:path w="5296662" h="1710817">
                  <a:moveTo>
                    <a:pt x="12700" y="0"/>
                  </a:moveTo>
                  <a:lnTo>
                    <a:pt x="5283962" y="0"/>
                  </a:lnTo>
                  <a:cubicBezTo>
                    <a:pt x="5290947" y="0"/>
                    <a:pt x="5296662" y="5715"/>
                    <a:pt x="5296662" y="12700"/>
                  </a:cubicBezTo>
                  <a:lnTo>
                    <a:pt x="5296662" y="1698117"/>
                  </a:lnTo>
                  <a:cubicBezTo>
                    <a:pt x="5296662" y="1705102"/>
                    <a:pt x="5290947" y="1710817"/>
                    <a:pt x="5283962" y="1710817"/>
                  </a:cubicBezTo>
                  <a:lnTo>
                    <a:pt x="12700" y="1710817"/>
                  </a:lnTo>
                  <a:cubicBezTo>
                    <a:pt x="5715" y="1710817"/>
                    <a:pt x="0" y="1705102"/>
                    <a:pt x="0" y="16981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98117"/>
                  </a:lnTo>
                  <a:lnTo>
                    <a:pt x="12700" y="1698117"/>
                  </a:lnTo>
                  <a:lnTo>
                    <a:pt x="12700" y="1685417"/>
                  </a:lnTo>
                  <a:lnTo>
                    <a:pt x="5283962" y="1685417"/>
                  </a:lnTo>
                  <a:lnTo>
                    <a:pt x="5283962" y="1698117"/>
                  </a:lnTo>
                  <a:lnTo>
                    <a:pt x="5271262" y="1698117"/>
                  </a:lnTo>
                  <a:lnTo>
                    <a:pt x="5271262" y="12700"/>
                  </a:lnTo>
                  <a:lnTo>
                    <a:pt x="5283962" y="12700"/>
                  </a:lnTo>
                  <a:lnTo>
                    <a:pt x="528396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5296650" cy="1720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Presidente Nacional Adjunto del Consejo Ejecutivo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88902" y="3258110"/>
            <a:ext cx="3972487" cy="1283075"/>
            <a:chOff x="0" y="0"/>
            <a:chExt cx="5296650" cy="1710766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5271262" cy="1685417"/>
            </a:xfrm>
            <a:custGeom>
              <a:avLst/>
              <a:gdLst/>
              <a:ahLst/>
              <a:cxnLst/>
              <a:rect l="l" t="t" r="r" b="b"/>
              <a:pathLst>
                <a:path w="5271262" h="1685417">
                  <a:moveTo>
                    <a:pt x="0" y="0"/>
                  </a:moveTo>
                  <a:lnTo>
                    <a:pt x="5271262" y="0"/>
                  </a:lnTo>
                  <a:lnTo>
                    <a:pt x="5271262" y="1685417"/>
                  </a:lnTo>
                  <a:lnTo>
                    <a:pt x="0" y="1685417"/>
                  </a:lnTo>
                  <a:close/>
                </a:path>
              </a:pathLst>
            </a:custGeom>
            <a:solidFill>
              <a:srgbClr val="2E75B6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296662" cy="1710817"/>
            </a:xfrm>
            <a:custGeom>
              <a:avLst/>
              <a:gdLst/>
              <a:ahLst/>
              <a:cxnLst/>
              <a:rect l="l" t="t" r="r" b="b"/>
              <a:pathLst>
                <a:path w="5296662" h="1710817">
                  <a:moveTo>
                    <a:pt x="12700" y="0"/>
                  </a:moveTo>
                  <a:lnTo>
                    <a:pt x="5283962" y="0"/>
                  </a:lnTo>
                  <a:cubicBezTo>
                    <a:pt x="5290947" y="0"/>
                    <a:pt x="5296662" y="5715"/>
                    <a:pt x="5296662" y="12700"/>
                  </a:cubicBezTo>
                  <a:lnTo>
                    <a:pt x="5296662" y="1698117"/>
                  </a:lnTo>
                  <a:cubicBezTo>
                    <a:pt x="5296662" y="1705102"/>
                    <a:pt x="5290947" y="1710817"/>
                    <a:pt x="5283962" y="1710817"/>
                  </a:cubicBezTo>
                  <a:lnTo>
                    <a:pt x="12700" y="1710817"/>
                  </a:lnTo>
                  <a:cubicBezTo>
                    <a:pt x="5715" y="1710817"/>
                    <a:pt x="0" y="1705102"/>
                    <a:pt x="0" y="16981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98117"/>
                  </a:lnTo>
                  <a:lnTo>
                    <a:pt x="12700" y="1698117"/>
                  </a:lnTo>
                  <a:lnTo>
                    <a:pt x="12700" y="1685417"/>
                  </a:lnTo>
                  <a:lnTo>
                    <a:pt x="5283962" y="1685417"/>
                  </a:lnTo>
                  <a:lnTo>
                    <a:pt x="5283962" y="1698117"/>
                  </a:lnTo>
                  <a:lnTo>
                    <a:pt x="5271262" y="1698117"/>
                  </a:lnTo>
                  <a:lnTo>
                    <a:pt x="5271262" y="12700"/>
                  </a:lnTo>
                  <a:lnTo>
                    <a:pt x="5283962" y="12700"/>
                  </a:lnTo>
                  <a:lnTo>
                    <a:pt x="528396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5296650" cy="1720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Coordinador Regional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88901" y="5060018"/>
            <a:ext cx="3972488" cy="1283075"/>
            <a:chOff x="0" y="0"/>
            <a:chExt cx="5296650" cy="1710766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5271262" cy="1685417"/>
            </a:xfrm>
            <a:custGeom>
              <a:avLst/>
              <a:gdLst/>
              <a:ahLst/>
              <a:cxnLst/>
              <a:rect l="l" t="t" r="r" b="b"/>
              <a:pathLst>
                <a:path w="5271262" h="1685417">
                  <a:moveTo>
                    <a:pt x="0" y="0"/>
                  </a:moveTo>
                  <a:lnTo>
                    <a:pt x="5271262" y="0"/>
                  </a:lnTo>
                  <a:lnTo>
                    <a:pt x="5271262" y="1685417"/>
                  </a:lnTo>
                  <a:lnTo>
                    <a:pt x="0" y="1685417"/>
                  </a:ln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5296662" cy="1710817"/>
            </a:xfrm>
            <a:custGeom>
              <a:avLst/>
              <a:gdLst/>
              <a:ahLst/>
              <a:cxnLst/>
              <a:rect l="l" t="t" r="r" b="b"/>
              <a:pathLst>
                <a:path w="5296662" h="1710817">
                  <a:moveTo>
                    <a:pt x="12700" y="0"/>
                  </a:moveTo>
                  <a:lnTo>
                    <a:pt x="5283962" y="0"/>
                  </a:lnTo>
                  <a:cubicBezTo>
                    <a:pt x="5290947" y="0"/>
                    <a:pt x="5296662" y="5715"/>
                    <a:pt x="5296662" y="12700"/>
                  </a:cubicBezTo>
                  <a:lnTo>
                    <a:pt x="5296662" y="1698117"/>
                  </a:lnTo>
                  <a:cubicBezTo>
                    <a:pt x="5296662" y="1705102"/>
                    <a:pt x="5290947" y="1710817"/>
                    <a:pt x="5283962" y="1710817"/>
                  </a:cubicBezTo>
                  <a:lnTo>
                    <a:pt x="12700" y="1710817"/>
                  </a:lnTo>
                  <a:cubicBezTo>
                    <a:pt x="5715" y="1710817"/>
                    <a:pt x="0" y="1705102"/>
                    <a:pt x="0" y="16981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98117"/>
                  </a:lnTo>
                  <a:lnTo>
                    <a:pt x="12700" y="1698117"/>
                  </a:lnTo>
                  <a:lnTo>
                    <a:pt x="12700" y="1685417"/>
                  </a:lnTo>
                  <a:lnTo>
                    <a:pt x="5283962" y="1685417"/>
                  </a:lnTo>
                  <a:lnTo>
                    <a:pt x="5283962" y="1698117"/>
                  </a:lnTo>
                  <a:lnTo>
                    <a:pt x="5271262" y="1698117"/>
                  </a:lnTo>
                  <a:lnTo>
                    <a:pt x="5271262" y="12700"/>
                  </a:lnTo>
                  <a:lnTo>
                    <a:pt x="5283962" y="12700"/>
                  </a:lnTo>
                  <a:lnTo>
                    <a:pt x="528396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5296650" cy="1720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Presidente de Capítulo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688900" y="6640048"/>
            <a:ext cx="3972488" cy="1283075"/>
            <a:chOff x="0" y="0"/>
            <a:chExt cx="5296650" cy="1710766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5271262" cy="1685417"/>
            </a:xfrm>
            <a:custGeom>
              <a:avLst/>
              <a:gdLst/>
              <a:ahLst/>
              <a:cxnLst/>
              <a:rect l="l" t="t" r="r" b="b"/>
              <a:pathLst>
                <a:path w="5271262" h="1685417">
                  <a:moveTo>
                    <a:pt x="0" y="0"/>
                  </a:moveTo>
                  <a:lnTo>
                    <a:pt x="5271262" y="0"/>
                  </a:lnTo>
                  <a:lnTo>
                    <a:pt x="5271262" y="1685417"/>
                  </a:lnTo>
                  <a:lnTo>
                    <a:pt x="0" y="1685417"/>
                  </a:ln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5296662" cy="1710817"/>
            </a:xfrm>
            <a:custGeom>
              <a:avLst/>
              <a:gdLst/>
              <a:ahLst/>
              <a:cxnLst/>
              <a:rect l="l" t="t" r="r" b="b"/>
              <a:pathLst>
                <a:path w="5296662" h="1710817">
                  <a:moveTo>
                    <a:pt x="12700" y="0"/>
                  </a:moveTo>
                  <a:lnTo>
                    <a:pt x="5283962" y="0"/>
                  </a:lnTo>
                  <a:cubicBezTo>
                    <a:pt x="5290947" y="0"/>
                    <a:pt x="5296662" y="5715"/>
                    <a:pt x="5296662" y="12700"/>
                  </a:cubicBezTo>
                  <a:lnTo>
                    <a:pt x="5296662" y="1698117"/>
                  </a:lnTo>
                  <a:cubicBezTo>
                    <a:pt x="5296662" y="1705102"/>
                    <a:pt x="5290947" y="1710817"/>
                    <a:pt x="5283962" y="1710817"/>
                  </a:cubicBezTo>
                  <a:lnTo>
                    <a:pt x="12700" y="1710817"/>
                  </a:lnTo>
                  <a:cubicBezTo>
                    <a:pt x="5715" y="1710817"/>
                    <a:pt x="0" y="1705102"/>
                    <a:pt x="0" y="16981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98117"/>
                  </a:lnTo>
                  <a:lnTo>
                    <a:pt x="12700" y="1698117"/>
                  </a:lnTo>
                  <a:lnTo>
                    <a:pt x="12700" y="1685417"/>
                  </a:lnTo>
                  <a:lnTo>
                    <a:pt x="5283962" y="1685417"/>
                  </a:lnTo>
                  <a:lnTo>
                    <a:pt x="5283962" y="1698117"/>
                  </a:lnTo>
                  <a:lnTo>
                    <a:pt x="5271262" y="1698117"/>
                  </a:lnTo>
                  <a:lnTo>
                    <a:pt x="5271262" y="12700"/>
                  </a:lnTo>
                  <a:lnTo>
                    <a:pt x="5283962" y="12700"/>
                  </a:lnTo>
                  <a:lnTo>
                    <a:pt x="528396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5296650" cy="1720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Vicepresidente de Capítulo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549011" y="8428508"/>
            <a:ext cx="3972488" cy="1283075"/>
            <a:chOff x="0" y="0"/>
            <a:chExt cx="5296650" cy="1710766"/>
          </a:xfrm>
        </p:grpSpPr>
        <p:sp>
          <p:nvSpPr>
            <p:cNvPr id="23" name="Freeform 23"/>
            <p:cNvSpPr/>
            <p:nvPr/>
          </p:nvSpPr>
          <p:spPr>
            <a:xfrm>
              <a:off x="12700" y="12700"/>
              <a:ext cx="5271262" cy="1685417"/>
            </a:xfrm>
            <a:custGeom>
              <a:avLst/>
              <a:gdLst/>
              <a:ahLst/>
              <a:cxnLst/>
              <a:rect l="l" t="t" r="r" b="b"/>
              <a:pathLst>
                <a:path w="5271262" h="1685417">
                  <a:moveTo>
                    <a:pt x="0" y="0"/>
                  </a:moveTo>
                  <a:lnTo>
                    <a:pt x="5271262" y="0"/>
                  </a:lnTo>
                  <a:lnTo>
                    <a:pt x="5271262" y="1685417"/>
                  </a:lnTo>
                  <a:lnTo>
                    <a:pt x="0" y="1685417"/>
                  </a:ln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5296662" cy="1710817"/>
            </a:xfrm>
            <a:custGeom>
              <a:avLst/>
              <a:gdLst/>
              <a:ahLst/>
              <a:cxnLst/>
              <a:rect l="l" t="t" r="r" b="b"/>
              <a:pathLst>
                <a:path w="5296662" h="1710817">
                  <a:moveTo>
                    <a:pt x="12700" y="0"/>
                  </a:moveTo>
                  <a:lnTo>
                    <a:pt x="5283962" y="0"/>
                  </a:lnTo>
                  <a:cubicBezTo>
                    <a:pt x="5290947" y="0"/>
                    <a:pt x="5296662" y="5715"/>
                    <a:pt x="5296662" y="12700"/>
                  </a:cubicBezTo>
                  <a:lnTo>
                    <a:pt x="5296662" y="1698117"/>
                  </a:lnTo>
                  <a:cubicBezTo>
                    <a:pt x="5296662" y="1705102"/>
                    <a:pt x="5290947" y="1710817"/>
                    <a:pt x="5283962" y="1710817"/>
                  </a:cubicBezTo>
                  <a:lnTo>
                    <a:pt x="12700" y="1710817"/>
                  </a:lnTo>
                  <a:cubicBezTo>
                    <a:pt x="5715" y="1710817"/>
                    <a:pt x="0" y="1705102"/>
                    <a:pt x="0" y="16981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98117"/>
                  </a:lnTo>
                  <a:lnTo>
                    <a:pt x="12700" y="1698117"/>
                  </a:lnTo>
                  <a:lnTo>
                    <a:pt x="12700" y="1685417"/>
                  </a:lnTo>
                  <a:lnTo>
                    <a:pt x="5283962" y="1685417"/>
                  </a:lnTo>
                  <a:lnTo>
                    <a:pt x="5283962" y="1698117"/>
                  </a:lnTo>
                  <a:lnTo>
                    <a:pt x="5271262" y="1698117"/>
                  </a:lnTo>
                  <a:lnTo>
                    <a:pt x="5271262" y="12700"/>
                  </a:lnTo>
                  <a:lnTo>
                    <a:pt x="5283962" y="12700"/>
                  </a:lnTo>
                  <a:lnTo>
                    <a:pt x="528396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5296650" cy="1720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Secretario de Capítulo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425376" y="8415062"/>
            <a:ext cx="3972487" cy="1283075"/>
            <a:chOff x="0" y="0"/>
            <a:chExt cx="5296650" cy="1710766"/>
          </a:xfrm>
        </p:grpSpPr>
        <p:sp>
          <p:nvSpPr>
            <p:cNvPr id="27" name="Freeform 27"/>
            <p:cNvSpPr/>
            <p:nvPr/>
          </p:nvSpPr>
          <p:spPr>
            <a:xfrm>
              <a:off x="12700" y="12700"/>
              <a:ext cx="5271262" cy="1685417"/>
            </a:xfrm>
            <a:custGeom>
              <a:avLst/>
              <a:gdLst/>
              <a:ahLst/>
              <a:cxnLst/>
              <a:rect l="l" t="t" r="r" b="b"/>
              <a:pathLst>
                <a:path w="5271262" h="1685417">
                  <a:moveTo>
                    <a:pt x="0" y="0"/>
                  </a:moveTo>
                  <a:lnTo>
                    <a:pt x="5271262" y="0"/>
                  </a:lnTo>
                  <a:lnTo>
                    <a:pt x="5271262" y="1685417"/>
                  </a:lnTo>
                  <a:lnTo>
                    <a:pt x="0" y="1685417"/>
                  </a:ln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5296662" cy="1710817"/>
            </a:xfrm>
            <a:custGeom>
              <a:avLst/>
              <a:gdLst/>
              <a:ahLst/>
              <a:cxnLst/>
              <a:rect l="l" t="t" r="r" b="b"/>
              <a:pathLst>
                <a:path w="5296662" h="1710817">
                  <a:moveTo>
                    <a:pt x="12700" y="0"/>
                  </a:moveTo>
                  <a:lnTo>
                    <a:pt x="5283962" y="0"/>
                  </a:lnTo>
                  <a:cubicBezTo>
                    <a:pt x="5290947" y="0"/>
                    <a:pt x="5296662" y="5715"/>
                    <a:pt x="5296662" y="12700"/>
                  </a:cubicBezTo>
                  <a:lnTo>
                    <a:pt x="5296662" y="1698117"/>
                  </a:lnTo>
                  <a:cubicBezTo>
                    <a:pt x="5296662" y="1705102"/>
                    <a:pt x="5290947" y="1710817"/>
                    <a:pt x="5283962" y="1710817"/>
                  </a:cubicBezTo>
                  <a:lnTo>
                    <a:pt x="12700" y="1710817"/>
                  </a:lnTo>
                  <a:cubicBezTo>
                    <a:pt x="5715" y="1710817"/>
                    <a:pt x="0" y="1705102"/>
                    <a:pt x="0" y="1698117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698117"/>
                  </a:lnTo>
                  <a:lnTo>
                    <a:pt x="12700" y="1698117"/>
                  </a:lnTo>
                  <a:lnTo>
                    <a:pt x="12700" y="1685417"/>
                  </a:lnTo>
                  <a:lnTo>
                    <a:pt x="5283962" y="1685417"/>
                  </a:lnTo>
                  <a:lnTo>
                    <a:pt x="5283962" y="1698117"/>
                  </a:lnTo>
                  <a:lnTo>
                    <a:pt x="5271262" y="1698117"/>
                  </a:lnTo>
                  <a:lnTo>
                    <a:pt x="5271262" y="12700"/>
                  </a:lnTo>
                  <a:lnTo>
                    <a:pt x="5283962" y="12700"/>
                  </a:lnTo>
                  <a:lnTo>
                    <a:pt x="5283962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5296650" cy="17202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Tesorero de Capítulo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4437368" y="265672"/>
            <a:ext cx="695325" cy="2704167"/>
            <a:chOff x="0" y="0"/>
            <a:chExt cx="927100" cy="360555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27100" cy="3605530"/>
            </a:xfrm>
            <a:custGeom>
              <a:avLst/>
              <a:gdLst/>
              <a:ahLst/>
              <a:cxnLst/>
              <a:rect l="l" t="t" r="r" b="b"/>
              <a:pathLst>
                <a:path w="927100" h="3605530">
                  <a:moveTo>
                    <a:pt x="6350" y="12700"/>
                  </a:moveTo>
                  <a:lnTo>
                    <a:pt x="6350" y="6350"/>
                  </a:lnTo>
                  <a:lnTo>
                    <a:pt x="6350" y="0"/>
                  </a:lnTo>
                  <a:cubicBezTo>
                    <a:pt x="253238" y="0"/>
                    <a:pt x="469900" y="32639"/>
                    <a:pt x="469900" y="83312"/>
                  </a:cubicBezTo>
                  <a:lnTo>
                    <a:pt x="469900" y="1725803"/>
                  </a:lnTo>
                  <a:lnTo>
                    <a:pt x="463550" y="1725803"/>
                  </a:lnTo>
                  <a:lnTo>
                    <a:pt x="469900" y="1725803"/>
                  </a:lnTo>
                  <a:cubicBezTo>
                    <a:pt x="469900" y="1760093"/>
                    <a:pt x="662559" y="1796415"/>
                    <a:pt x="920750" y="1796415"/>
                  </a:cubicBezTo>
                  <a:lnTo>
                    <a:pt x="920750" y="1802765"/>
                  </a:lnTo>
                  <a:lnTo>
                    <a:pt x="920750" y="1809115"/>
                  </a:lnTo>
                  <a:cubicBezTo>
                    <a:pt x="662559" y="1809115"/>
                    <a:pt x="469900" y="1845437"/>
                    <a:pt x="469900" y="1879727"/>
                  </a:cubicBezTo>
                  <a:lnTo>
                    <a:pt x="469900" y="3522218"/>
                  </a:lnTo>
                  <a:lnTo>
                    <a:pt x="463550" y="3522218"/>
                  </a:lnTo>
                  <a:lnTo>
                    <a:pt x="469900" y="3522218"/>
                  </a:lnTo>
                  <a:cubicBezTo>
                    <a:pt x="469900" y="3573018"/>
                    <a:pt x="253238" y="3605530"/>
                    <a:pt x="6350" y="3605530"/>
                  </a:cubicBezTo>
                  <a:cubicBezTo>
                    <a:pt x="2794" y="3605530"/>
                    <a:pt x="0" y="3602736"/>
                    <a:pt x="0" y="3599180"/>
                  </a:cubicBezTo>
                  <a:lnTo>
                    <a:pt x="0" y="6350"/>
                  </a:lnTo>
                  <a:lnTo>
                    <a:pt x="6350" y="6350"/>
                  </a:lnTo>
                  <a:lnTo>
                    <a:pt x="6350" y="12700"/>
                  </a:lnTo>
                  <a:moveTo>
                    <a:pt x="6350" y="0"/>
                  </a:moveTo>
                  <a:cubicBezTo>
                    <a:pt x="9906" y="0"/>
                    <a:pt x="12700" y="2794"/>
                    <a:pt x="12700" y="6350"/>
                  </a:cubicBezTo>
                  <a:lnTo>
                    <a:pt x="12700" y="3599180"/>
                  </a:lnTo>
                  <a:lnTo>
                    <a:pt x="6350" y="3599180"/>
                  </a:lnTo>
                  <a:lnTo>
                    <a:pt x="6350" y="3592830"/>
                  </a:lnTo>
                  <a:cubicBezTo>
                    <a:pt x="264541" y="3592830"/>
                    <a:pt x="457200" y="3556508"/>
                    <a:pt x="457200" y="3522218"/>
                  </a:cubicBezTo>
                  <a:lnTo>
                    <a:pt x="457200" y="1879727"/>
                  </a:lnTo>
                  <a:lnTo>
                    <a:pt x="463550" y="1879727"/>
                  </a:lnTo>
                  <a:lnTo>
                    <a:pt x="457200" y="1879727"/>
                  </a:lnTo>
                  <a:cubicBezTo>
                    <a:pt x="457200" y="1828927"/>
                    <a:pt x="673862" y="1796415"/>
                    <a:pt x="920750" y="1796415"/>
                  </a:cubicBezTo>
                  <a:cubicBezTo>
                    <a:pt x="924306" y="1796415"/>
                    <a:pt x="927100" y="1799209"/>
                    <a:pt x="927100" y="1802765"/>
                  </a:cubicBezTo>
                  <a:cubicBezTo>
                    <a:pt x="927100" y="1806321"/>
                    <a:pt x="924306" y="1809115"/>
                    <a:pt x="920750" y="1809115"/>
                  </a:cubicBezTo>
                  <a:cubicBezTo>
                    <a:pt x="673862" y="1809115"/>
                    <a:pt x="457200" y="1776476"/>
                    <a:pt x="457200" y="1725803"/>
                  </a:cubicBezTo>
                  <a:lnTo>
                    <a:pt x="457200" y="83312"/>
                  </a:lnTo>
                  <a:lnTo>
                    <a:pt x="463550" y="83312"/>
                  </a:lnTo>
                  <a:lnTo>
                    <a:pt x="457200" y="83312"/>
                  </a:lnTo>
                  <a:cubicBezTo>
                    <a:pt x="457200" y="49022"/>
                    <a:pt x="264541" y="12700"/>
                    <a:pt x="6350" y="12700"/>
                  </a:cubicBez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927100" cy="3605530"/>
            </a:xfrm>
            <a:custGeom>
              <a:avLst/>
              <a:gdLst/>
              <a:ahLst/>
              <a:cxnLst/>
              <a:rect l="l" t="t" r="r" b="b"/>
              <a:pathLst>
                <a:path w="927100" h="3605530">
                  <a:moveTo>
                    <a:pt x="6350" y="12700"/>
                  </a:moveTo>
                  <a:lnTo>
                    <a:pt x="6350" y="6350"/>
                  </a:lnTo>
                  <a:lnTo>
                    <a:pt x="6350" y="0"/>
                  </a:lnTo>
                  <a:cubicBezTo>
                    <a:pt x="253238" y="0"/>
                    <a:pt x="469900" y="32639"/>
                    <a:pt x="469900" y="83312"/>
                  </a:cubicBezTo>
                  <a:lnTo>
                    <a:pt x="469900" y="1725803"/>
                  </a:lnTo>
                  <a:lnTo>
                    <a:pt x="463550" y="1725803"/>
                  </a:lnTo>
                  <a:lnTo>
                    <a:pt x="469900" y="1725803"/>
                  </a:lnTo>
                  <a:cubicBezTo>
                    <a:pt x="469900" y="1760093"/>
                    <a:pt x="662559" y="1796415"/>
                    <a:pt x="920750" y="1796415"/>
                  </a:cubicBezTo>
                  <a:lnTo>
                    <a:pt x="920750" y="1802765"/>
                  </a:lnTo>
                  <a:lnTo>
                    <a:pt x="920750" y="1809115"/>
                  </a:lnTo>
                  <a:cubicBezTo>
                    <a:pt x="662559" y="1809115"/>
                    <a:pt x="469900" y="1845437"/>
                    <a:pt x="469900" y="1879727"/>
                  </a:cubicBezTo>
                  <a:lnTo>
                    <a:pt x="469900" y="3522218"/>
                  </a:lnTo>
                  <a:lnTo>
                    <a:pt x="463550" y="3522218"/>
                  </a:lnTo>
                  <a:lnTo>
                    <a:pt x="469900" y="3522218"/>
                  </a:lnTo>
                  <a:cubicBezTo>
                    <a:pt x="469900" y="3573018"/>
                    <a:pt x="253238" y="3605530"/>
                    <a:pt x="6350" y="3605530"/>
                  </a:cubicBezTo>
                  <a:lnTo>
                    <a:pt x="6350" y="3592830"/>
                  </a:lnTo>
                  <a:cubicBezTo>
                    <a:pt x="264541" y="3592830"/>
                    <a:pt x="457200" y="3556508"/>
                    <a:pt x="457200" y="3522218"/>
                  </a:cubicBezTo>
                  <a:lnTo>
                    <a:pt x="457200" y="1879727"/>
                  </a:lnTo>
                  <a:lnTo>
                    <a:pt x="463550" y="1879727"/>
                  </a:lnTo>
                  <a:lnTo>
                    <a:pt x="457200" y="1879727"/>
                  </a:lnTo>
                  <a:cubicBezTo>
                    <a:pt x="457200" y="1828927"/>
                    <a:pt x="673862" y="1796415"/>
                    <a:pt x="920750" y="1796415"/>
                  </a:cubicBezTo>
                  <a:cubicBezTo>
                    <a:pt x="924306" y="1796415"/>
                    <a:pt x="927100" y="1799209"/>
                    <a:pt x="927100" y="1802765"/>
                  </a:cubicBezTo>
                  <a:cubicBezTo>
                    <a:pt x="927100" y="1806321"/>
                    <a:pt x="924306" y="1809115"/>
                    <a:pt x="920750" y="1809115"/>
                  </a:cubicBezTo>
                  <a:cubicBezTo>
                    <a:pt x="673862" y="1809115"/>
                    <a:pt x="457200" y="1776476"/>
                    <a:pt x="457200" y="1725803"/>
                  </a:cubicBezTo>
                  <a:lnTo>
                    <a:pt x="457200" y="83312"/>
                  </a:lnTo>
                  <a:lnTo>
                    <a:pt x="463550" y="83312"/>
                  </a:lnTo>
                  <a:lnTo>
                    <a:pt x="457200" y="83312"/>
                  </a:lnTo>
                  <a:cubicBezTo>
                    <a:pt x="457200" y="49022"/>
                    <a:pt x="264541" y="12700"/>
                    <a:pt x="6350" y="12700"/>
                  </a:cubicBez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4565115" y="3277802"/>
            <a:ext cx="695325" cy="6429018"/>
            <a:chOff x="0" y="0"/>
            <a:chExt cx="927100" cy="857202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27100" cy="8571992"/>
            </a:xfrm>
            <a:custGeom>
              <a:avLst/>
              <a:gdLst/>
              <a:ahLst/>
              <a:cxnLst/>
              <a:rect l="l" t="t" r="r" b="b"/>
              <a:pathLst>
                <a:path w="927100" h="8571992">
                  <a:moveTo>
                    <a:pt x="6350" y="12700"/>
                  </a:moveTo>
                  <a:lnTo>
                    <a:pt x="6350" y="6350"/>
                  </a:lnTo>
                  <a:lnTo>
                    <a:pt x="6350" y="0"/>
                  </a:lnTo>
                  <a:cubicBezTo>
                    <a:pt x="253238" y="0"/>
                    <a:pt x="469900" y="32639"/>
                    <a:pt x="469900" y="83439"/>
                  </a:cubicBezTo>
                  <a:lnTo>
                    <a:pt x="469900" y="4208907"/>
                  </a:lnTo>
                  <a:lnTo>
                    <a:pt x="463550" y="4208907"/>
                  </a:lnTo>
                  <a:lnTo>
                    <a:pt x="469900" y="4208907"/>
                  </a:lnTo>
                  <a:cubicBezTo>
                    <a:pt x="469900" y="4243324"/>
                    <a:pt x="662559" y="4279646"/>
                    <a:pt x="920750" y="4279646"/>
                  </a:cubicBezTo>
                  <a:lnTo>
                    <a:pt x="920750" y="4285996"/>
                  </a:lnTo>
                  <a:lnTo>
                    <a:pt x="920750" y="4292346"/>
                  </a:lnTo>
                  <a:cubicBezTo>
                    <a:pt x="662559" y="4292346"/>
                    <a:pt x="469900" y="4328795"/>
                    <a:pt x="469900" y="4363085"/>
                  </a:cubicBezTo>
                  <a:lnTo>
                    <a:pt x="469900" y="8488553"/>
                  </a:lnTo>
                  <a:lnTo>
                    <a:pt x="463550" y="8488553"/>
                  </a:lnTo>
                  <a:lnTo>
                    <a:pt x="469900" y="8488553"/>
                  </a:lnTo>
                  <a:cubicBezTo>
                    <a:pt x="469900" y="8539353"/>
                    <a:pt x="253238" y="8571992"/>
                    <a:pt x="6350" y="8571992"/>
                  </a:cubicBezTo>
                  <a:cubicBezTo>
                    <a:pt x="2794" y="8571992"/>
                    <a:pt x="0" y="8569198"/>
                    <a:pt x="0" y="8565642"/>
                  </a:cubicBezTo>
                  <a:lnTo>
                    <a:pt x="0" y="6350"/>
                  </a:lnTo>
                  <a:lnTo>
                    <a:pt x="6350" y="6350"/>
                  </a:lnTo>
                  <a:lnTo>
                    <a:pt x="6350" y="12700"/>
                  </a:lnTo>
                  <a:moveTo>
                    <a:pt x="6350" y="0"/>
                  </a:moveTo>
                  <a:cubicBezTo>
                    <a:pt x="9906" y="0"/>
                    <a:pt x="12700" y="2794"/>
                    <a:pt x="12700" y="6350"/>
                  </a:cubicBezTo>
                  <a:lnTo>
                    <a:pt x="12700" y="8565642"/>
                  </a:lnTo>
                  <a:lnTo>
                    <a:pt x="6350" y="8565642"/>
                  </a:lnTo>
                  <a:lnTo>
                    <a:pt x="6350" y="8559292"/>
                  </a:lnTo>
                  <a:cubicBezTo>
                    <a:pt x="264541" y="8559292"/>
                    <a:pt x="457200" y="8522843"/>
                    <a:pt x="457200" y="8488553"/>
                  </a:cubicBezTo>
                  <a:lnTo>
                    <a:pt x="457200" y="4363212"/>
                  </a:lnTo>
                  <a:lnTo>
                    <a:pt x="463550" y="4363212"/>
                  </a:lnTo>
                  <a:lnTo>
                    <a:pt x="457200" y="4363212"/>
                  </a:lnTo>
                  <a:cubicBezTo>
                    <a:pt x="457200" y="4312412"/>
                    <a:pt x="673862" y="4279773"/>
                    <a:pt x="920750" y="4279773"/>
                  </a:cubicBezTo>
                  <a:cubicBezTo>
                    <a:pt x="924306" y="4279773"/>
                    <a:pt x="927100" y="4282567"/>
                    <a:pt x="927100" y="4286123"/>
                  </a:cubicBezTo>
                  <a:cubicBezTo>
                    <a:pt x="927100" y="4289679"/>
                    <a:pt x="924306" y="4292473"/>
                    <a:pt x="920750" y="4292473"/>
                  </a:cubicBezTo>
                  <a:cubicBezTo>
                    <a:pt x="673862" y="4292473"/>
                    <a:pt x="457200" y="4259834"/>
                    <a:pt x="457200" y="4209034"/>
                  </a:cubicBezTo>
                  <a:lnTo>
                    <a:pt x="457200" y="83439"/>
                  </a:lnTo>
                  <a:lnTo>
                    <a:pt x="463550" y="83439"/>
                  </a:lnTo>
                  <a:lnTo>
                    <a:pt x="457200" y="83439"/>
                  </a:lnTo>
                  <a:cubicBezTo>
                    <a:pt x="457200" y="49149"/>
                    <a:pt x="264541" y="12700"/>
                    <a:pt x="6350" y="12700"/>
                  </a:cubicBez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927100" cy="8571992"/>
            </a:xfrm>
            <a:custGeom>
              <a:avLst/>
              <a:gdLst/>
              <a:ahLst/>
              <a:cxnLst/>
              <a:rect l="l" t="t" r="r" b="b"/>
              <a:pathLst>
                <a:path w="927100" h="8571992">
                  <a:moveTo>
                    <a:pt x="6350" y="12700"/>
                  </a:moveTo>
                  <a:lnTo>
                    <a:pt x="6350" y="6350"/>
                  </a:lnTo>
                  <a:lnTo>
                    <a:pt x="6350" y="0"/>
                  </a:lnTo>
                  <a:cubicBezTo>
                    <a:pt x="253238" y="0"/>
                    <a:pt x="469900" y="32639"/>
                    <a:pt x="469900" y="83439"/>
                  </a:cubicBezTo>
                  <a:lnTo>
                    <a:pt x="469900" y="4208907"/>
                  </a:lnTo>
                  <a:lnTo>
                    <a:pt x="463550" y="4208907"/>
                  </a:lnTo>
                  <a:lnTo>
                    <a:pt x="469900" y="4208907"/>
                  </a:lnTo>
                  <a:cubicBezTo>
                    <a:pt x="469900" y="4243324"/>
                    <a:pt x="662559" y="4279646"/>
                    <a:pt x="920750" y="4279646"/>
                  </a:cubicBezTo>
                  <a:lnTo>
                    <a:pt x="920750" y="4285996"/>
                  </a:lnTo>
                  <a:lnTo>
                    <a:pt x="920750" y="4292346"/>
                  </a:lnTo>
                  <a:cubicBezTo>
                    <a:pt x="662559" y="4292346"/>
                    <a:pt x="469900" y="4328795"/>
                    <a:pt x="469900" y="4363085"/>
                  </a:cubicBezTo>
                  <a:lnTo>
                    <a:pt x="469900" y="8488553"/>
                  </a:lnTo>
                  <a:lnTo>
                    <a:pt x="463550" y="8488553"/>
                  </a:lnTo>
                  <a:lnTo>
                    <a:pt x="469900" y="8488553"/>
                  </a:lnTo>
                  <a:cubicBezTo>
                    <a:pt x="469900" y="8539353"/>
                    <a:pt x="253238" y="8571992"/>
                    <a:pt x="6350" y="8571992"/>
                  </a:cubicBezTo>
                  <a:lnTo>
                    <a:pt x="6350" y="8559292"/>
                  </a:lnTo>
                  <a:cubicBezTo>
                    <a:pt x="264541" y="8559292"/>
                    <a:pt x="457200" y="8522843"/>
                    <a:pt x="457200" y="8488553"/>
                  </a:cubicBezTo>
                  <a:lnTo>
                    <a:pt x="457200" y="4363212"/>
                  </a:lnTo>
                  <a:lnTo>
                    <a:pt x="463550" y="4363212"/>
                  </a:lnTo>
                  <a:lnTo>
                    <a:pt x="457200" y="4363212"/>
                  </a:lnTo>
                  <a:cubicBezTo>
                    <a:pt x="457200" y="4312412"/>
                    <a:pt x="673862" y="4279773"/>
                    <a:pt x="920750" y="4279773"/>
                  </a:cubicBezTo>
                  <a:cubicBezTo>
                    <a:pt x="924306" y="4279773"/>
                    <a:pt x="927100" y="4282567"/>
                    <a:pt x="927100" y="4286123"/>
                  </a:cubicBezTo>
                  <a:cubicBezTo>
                    <a:pt x="927100" y="4289679"/>
                    <a:pt x="924306" y="4292473"/>
                    <a:pt x="920750" y="4292473"/>
                  </a:cubicBezTo>
                  <a:cubicBezTo>
                    <a:pt x="673862" y="4292473"/>
                    <a:pt x="457200" y="4259834"/>
                    <a:pt x="457200" y="4209034"/>
                  </a:cubicBezTo>
                  <a:lnTo>
                    <a:pt x="457200" y="83439"/>
                  </a:lnTo>
                  <a:lnTo>
                    <a:pt x="463550" y="83439"/>
                  </a:lnTo>
                  <a:lnTo>
                    <a:pt x="457200" y="83439"/>
                  </a:lnTo>
                  <a:cubicBezTo>
                    <a:pt x="457200" y="49149"/>
                    <a:pt x="264541" y="12700"/>
                    <a:pt x="6350" y="12700"/>
                  </a:cubicBezTo>
                  <a:cubicBezTo>
                    <a:pt x="2794" y="12700"/>
                    <a:pt x="0" y="9906"/>
                    <a:pt x="0" y="6350"/>
                  </a:cubicBezTo>
                  <a:cubicBezTo>
                    <a:pt x="0" y="2794"/>
                    <a:pt x="2794" y="0"/>
                    <a:pt x="6350" y="0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</p:grpSp>
      <p:sp>
        <p:nvSpPr>
          <p:cNvPr id="36" name="AutoShape 36"/>
          <p:cNvSpPr/>
          <p:nvPr/>
        </p:nvSpPr>
        <p:spPr>
          <a:xfrm>
            <a:off x="9486999" y="1514475"/>
            <a:ext cx="383025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9519034" y="3116356"/>
            <a:ext cx="312228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9401401" y="4800601"/>
            <a:ext cx="547491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9512309" y="6491570"/>
            <a:ext cx="325671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>
            <a:off x="6508023" y="8175815"/>
            <a:ext cx="3194357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>
            <a:off x="9645934" y="8169091"/>
            <a:ext cx="2794899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Freeform 42"/>
          <p:cNvSpPr/>
          <p:nvPr/>
        </p:nvSpPr>
        <p:spPr>
          <a:xfrm>
            <a:off x="0" y="7488592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-1499278" y="306630"/>
            <a:ext cx="9919812" cy="379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spc="75">
                <a:solidFill>
                  <a:srgbClr val="4472C4"/>
                </a:solidFill>
                <a:latin typeface="TT Rounds Condensed Bold"/>
              </a:rPr>
              <a:t>ESTRUCTURA</a:t>
            </a:r>
          </a:p>
          <a:p>
            <a:pPr algn="ctr">
              <a:lnSpc>
                <a:spcPts val="9720"/>
              </a:lnSpc>
            </a:pPr>
            <a:r>
              <a:rPr lang="en-US" sz="8100" spc="75">
                <a:solidFill>
                  <a:srgbClr val="4472C4"/>
                </a:solidFill>
                <a:latin typeface="TT Rounds Condensed Bold"/>
              </a:rPr>
              <a:t> AECHAC NETWORKING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602622" y="1386477"/>
            <a:ext cx="1624250" cy="601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AECHAC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609346" y="5951746"/>
            <a:ext cx="2277794" cy="115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AECHAC</a:t>
            </a:r>
          </a:p>
          <a:p>
            <a:pPr algn="l">
              <a:lnSpc>
                <a:spcPts val="4320"/>
              </a:lnSpc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Networking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036418" y="9963150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317183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Como opera AECHAC Networking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546777"/>
            <a:ext cx="15590520" cy="638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Está integrado por profesionales con experiencia en el sector público, educativo, financiero y  empresarial, agrupados en </a:t>
            </a:r>
            <a:r>
              <a:rPr lang="en-US" sz="3600" spc="33">
                <a:solidFill>
                  <a:srgbClr val="000000"/>
                </a:solidFill>
                <a:latin typeface="TT Rounds Condensed Bold"/>
              </a:rPr>
              <a:t>Capítulos</a:t>
            </a: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 que tienen entre 10 y 20 miembros.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Para ingresar, hay que cumplir con todos los Requisitos.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En cada capítulo, solamente se permite que exista una persona de cada especialidad profesional.  Esto elimina la posibilidad de competencia entre los miembros del capítulo. 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En reuniones semanales, realizadas de acuerdo con un plan estructurado, los socios hablan acerca de sus productos y servicios, definiendo sus características y beneficios, expresando además a que tipo de cliente desea llegar y que tipo de negocios requiere realizar .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Cada integrante del capítulo, debe pasar, en promedio, una referencia calificada cada semana, de acuerdo a lo que sus compañeros hayan expresado como clientes deseables.</a:t>
            </a:r>
          </a:p>
        </p:txBody>
      </p:sp>
      <p:sp>
        <p:nvSpPr>
          <p:cNvPr id="4" name="AutoShape 4"/>
          <p:cNvSpPr/>
          <p:nvPr/>
        </p:nvSpPr>
        <p:spPr>
          <a:xfrm rot="41908">
            <a:off x="5590187" y="1794439"/>
            <a:ext cx="11498090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0" y="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36418" y="9961110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24852" y="4372470"/>
            <a:ext cx="1746910" cy="1640031"/>
            <a:chOff x="0" y="0"/>
            <a:chExt cx="2329214" cy="2186708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303780" cy="2161286"/>
            </a:xfrm>
            <a:custGeom>
              <a:avLst/>
              <a:gdLst/>
              <a:ahLst/>
              <a:cxnLst/>
              <a:rect l="l" t="t" r="r" b="b"/>
              <a:pathLst>
                <a:path w="2303780" h="2161286">
                  <a:moveTo>
                    <a:pt x="0" y="1080643"/>
                  </a:moveTo>
                  <a:cubicBezTo>
                    <a:pt x="0" y="483870"/>
                    <a:pt x="515747" y="0"/>
                    <a:pt x="1151890" y="0"/>
                  </a:cubicBezTo>
                  <a:cubicBezTo>
                    <a:pt x="1788033" y="0"/>
                    <a:pt x="2303780" y="483870"/>
                    <a:pt x="2303780" y="1080643"/>
                  </a:cubicBezTo>
                  <a:cubicBezTo>
                    <a:pt x="2303780" y="1677416"/>
                    <a:pt x="1788033" y="2161286"/>
                    <a:pt x="1151890" y="2161286"/>
                  </a:cubicBezTo>
                  <a:cubicBezTo>
                    <a:pt x="515747" y="2161286"/>
                    <a:pt x="0" y="1677543"/>
                    <a:pt x="0" y="1080643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329180" cy="2186686"/>
            </a:xfrm>
            <a:custGeom>
              <a:avLst/>
              <a:gdLst/>
              <a:ahLst/>
              <a:cxnLst/>
              <a:rect l="l" t="t" r="r" b="b"/>
              <a:pathLst>
                <a:path w="2329180" h="2186686">
                  <a:moveTo>
                    <a:pt x="0" y="1093343"/>
                  </a:moveTo>
                  <a:cubicBezTo>
                    <a:pt x="0" y="488823"/>
                    <a:pt x="522224" y="0"/>
                    <a:pt x="1164590" y="0"/>
                  </a:cubicBezTo>
                  <a:lnTo>
                    <a:pt x="1164590" y="12700"/>
                  </a:lnTo>
                  <a:lnTo>
                    <a:pt x="1164590" y="0"/>
                  </a:lnTo>
                  <a:cubicBezTo>
                    <a:pt x="1806956" y="0"/>
                    <a:pt x="2329180" y="488823"/>
                    <a:pt x="2329180" y="1093343"/>
                  </a:cubicBezTo>
                  <a:lnTo>
                    <a:pt x="2316480" y="1093343"/>
                  </a:lnTo>
                  <a:lnTo>
                    <a:pt x="2329180" y="1093343"/>
                  </a:lnTo>
                  <a:cubicBezTo>
                    <a:pt x="2329180" y="1697990"/>
                    <a:pt x="1806956" y="2186686"/>
                    <a:pt x="1164590" y="2186686"/>
                  </a:cubicBezTo>
                  <a:lnTo>
                    <a:pt x="1164590" y="2173986"/>
                  </a:lnTo>
                  <a:lnTo>
                    <a:pt x="1164590" y="2186686"/>
                  </a:lnTo>
                  <a:cubicBezTo>
                    <a:pt x="522224" y="2186686"/>
                    <a:pt x="0" y="1697990"/>
                    <a:pt x="0" y="1093343"/>
                  </a:cubicBezTo>
                  <a:lnTo>
                    <a:pt x="12700" y="1093343"/>
                  </a:lnTo>
                  <a:lnTo>
                    <a:pt x="25400" y="1093343"/>
                  </a:lnTo>
                  <a:lnTo>
                    <a:pt x="12700" y="1093343"/>
                  </a:lnTo>
                  <a:lnTo>
                    <a:pt x="0" y="1093343"/>
                  </a:lnTo>
                  <a:moveTo>
                    <a:pt x="25400" y="1093343"/>
                  </a:moveTo>
                  <a:cubicBezTo>
                    <a:pt x="25400" y="1100328"/>
                    <a:pt x="19685" y="1106043"/>
                    <a:pt x="12700" y="1106043"/>
                  </a:cubicBezTo>
                  <a:cubicBezTo>
                    <a:pt x="5715" y="1106043"/>
                    <a:pt x="0" y="1100328"/>
                    <a:pt x="0" y="1093343"/>
                  </a:cubicBezTo>
                  <a:cubicBezTo>
                    <a:pt x="0" y="1086358"/>
                    <a:pt x="5715" y="1080643"/>
                    <a:pt x="12700" y="1080643"/>
                  </a:cubicBezTo>
                  <a:cubicBezTo>
                    <a:pt x="19685" y="1080643"/>
                    <a:pt x="25400" y="1086358"/>
                    <a:pt x="25400" y="1093343"/>
                  </a:cubicBezTo>
                  <a:cubicBezTo>
                    <a:pt x="25400" y="1682369"/>
                    <a:pt x="534670" y="2161286"/>
                    <a:pt x="1164590" y="2161286"/>
                  </a:cubicBezTo>
                  <a:cubicBezTo>
                    <a:pt x="1794510" y="2161286"/>
                    <a:pt x="2303780" y="1682369"/>
                    <a:pt x="2303780" y="1093343"/>
                  </a:cubicBezTo>
                  <a:cubicBezTo>
                    <a:pt x="2303780" y="504317"/>
                    <a:pt x="1794510" y="25400"/>
                    <a:pt x="1164590" y="25400"/>
                  </a:cubicBezTo>
                  <a:lnTo>
                    <a:pt x="1164590" y="12700"/>
                  </a:lnTo>
                  <a:lnTo>
                    <a:pt x="1164590" y="25400"/>
                  </a:lnTo>
                  <a:cubicBezTo>
                    <a:pt x="534670" y="25400"/>
                    <a:pt x="25400" y="504317"/>
                    <a:pt x="25400" y="1093343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2329214" cy="219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19">
                  <a:solidFill>
                    <a:srgbClr val="FFFFFF"/>
                  </a:solidFill>
                  <a:latin typeface="TT Rounds Condensed Bold"/>
                </a:rPr>
                <a:t>AECHAC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804766" y="5758914"/>
            <a:ext cx="1746911" cy="1640031"/>
            <a:chOff x="0" y="0"/>
            <a:chExt cx="2329214" cy="2186708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2303780" cy="2161286"/>
            </a:xfrm>
            <a:custGeom>
              <a:avLst/>
              <a:gdLst/>
              <a:ahLst/>
              <a:cxnLst/>
              <a:rect l="l" t="t" r="r" b="b"/>
              <a:pathLst>
                <a:path w="2303780" h="2161286">
                  <a:moveTo>
                    <a:pt x="0" y="1080643"/>
                  </a:moveTo>
                  <a:cubicBezTo>
                    <a:pt x="0" y="483870"/>
                    <a:pt x="515747" y="0"/>
                    <a:pt x="1151890" y="0"/>
                  </a:cubicBezTo>
                  <a:cubicBezTo>
                    <a:pt x="1788033" y="0"/>
                    <a:pt x="2303780" y="483870"/>
                    <a:pt x="2303780" y="1080643"/>
                  </a:cubicBezTo>
                  <a:cubicBezTo>
                    <a:pt x="2303780" y="1677416"/>
                    <a:pt x="1788033" y="2161286"/>
                    <a:pt x="1151890" y="2161286"/>
                  </a:cubicBezTo>
                  <a:cubicBezTo>
                    <a:pt x="515747" y="2161286"/>
                    <a:pt x="0" y="1677543"/>
                    <a:pt x="0" y="1080643"/>
                  </a:cubicBezTo>
                  <a:close/>
                </a:path>
              </a:pathLst>
            </a:custGeom>
            <a:solidFill>
              <a:srgbClr val="80808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329180" cy="2186686"/>
            </a:xfrm>
            <a:custGeom>
              <a:avLst/>
              <a:gdLst/>
              <a:ahLst/>
              <a:cxnLst/>
              <a:rect l="l" t="t" r="r" b="b"/>
              <a:pathLst>
                <a:path w="2329180" h="2186686">
                  <a:moveTo>
                    <a:pt x="0" y="1093343"/>
                  </a:moveTo>
                  <a:cubicBezTo>
                    <a:pt x="0" y="488823"/>
                    <a:pt x="522224" y="0"/>
                    <a:pt x="1164590" y="0"/>
                  </a:cubicBezTo>
                  <a:lnTo>
                    <a:pt x="1164590" y="12700"/>
                  </a:lnTo>
                  <a:lnTo>
                    <a:pt x="1164590" y="0"/>
                  </a:lnTo>
                  <a:cubicBezTo>
                    <a:pt x="1806956" y="0"/>
                    <a:pt x="2329180" y="488823"/>
                    <a:pt x="2329180" y="1093343"/>
                  </a:cubicBezTo>
                  <a:lnTo>
                    <a:pt x="2316480" y="1093343"/>
                  </a:lnTo>
                  <a:lnTo>
                    <a:pt x="2329180" y="1093343"/>
                  </a:lnTo>
                  <a:cubicBezTo>
                    <a:pt x="2329180" y="1697990"/>
                    <a:pt x="1806956" y="2186686"/>
                    <a:pt x="1164590" y="2186686"/>
                  </a:cubicBezTo>
                  <a:lnTo>
                    <a:pt x="1164590" y="2173986"/>
                  </a:lnTo>
                  <a:lnTo>
                    <a:pt x="1164590" y="2186686"/>
                  </a:lnTo>
                  <a:cubicBezTo>
                    <a:pt x="522224" y="2186686"/>
                    <a:pt x="0" y="1697990"/>
                    <a:pt x="0" y="1093343"/>
                  </a:cubicBezTo>
                  <a:lnTo>
                    <a:pt x="12700" y="1093343"/>
                  </a:lnTo>
                  <a:lnTo>
                    <a:pt x="25400" y="1093343"/>
                  </a:lnTo>
                  <a:lnTo>
                    <a:pt x="12700" y="1093343"/>
                  </a:lnTo>
                  <a:lnTo>
                    <a:pt x="0" y="1093343"/>
                  </a:lnTo>
                  <a:moveTo>
                    <a:pt x="25400" y="1093343"/>
                  </a:moveTo>
                  <a:cubicBezTo>
                    <a:pt x="25400" y="1100328"/>
                    <a:pt x="19685" y="1106043"/>
                    <a:pt x="12700" y="1106043"/>
                  </a:cubicBezTo>
                  <a:cubicBezTo>
                    <a:pt x="5715" y="1106043"/>
                    <a:pt x="0" y="1100328"/>
                    <a:pt x="0" y="1093343"/>
                  </a:cubicBezTo>
                  <a:cubicBezTo>
                    <a:pt x="0" y="1086358"/>
                    <a:pt x="5715" y="1080643"/>
                    <a:pt x="12700" y="1080643"/>
                  </a:cubicBezTo>
                  <a:cubicBezTo>
                    <a:pt x="19685" y="1080643"/>
                    <a:pt x="25400" y="1086358"/>
                    <a:pt x="25400" y="1093343"/>
                  </a:cubicBezTo>
                  <a:cubicBezTo>
                    <a:pt x="25400" y="1682369"/>
                    <a:pt x="534670" y="2161286"/>
                    <a:pt x="1164590" y="2161286"/>
                  </a:cubicBezTo>
                  <a:cubicBezTo>
                    <a:pt x="1794510" y="2161286"/>
                    <a:pt x="2303780" y="1682369"/>
                    <a:pt x="2303780" y="1093343"/>
                  </a:cubicBezTo>
                  <a:cubicBezTo>
                    <a:pt x="2303780" y="504317"/>
                    <a:pt x="1794510" y="25400"/>
                    <a:pt x="1164590" y="25400"/>
                  </a:cubicBezTo>
                  <a:lnTo>
                    <a:pt x="1164590" y="12700"/>
                  </a:lnTo>
                  <a:lnTo>
                    <a:pt x="1164590" y="25400"/>
                  </a:lnTo>
                  <a:cubicBezTo>
                    <a:pt x="534670" y="25400"/>
                    <a:pt x="25400" y="504317"/>
                    <a:pt x="25400" y="1093343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329214" cy="219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GOB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31975" y="2994930"/>
            <a:ext cx="1746910" cy="1640031"/>
            <a:chOff x="0" y="0"/>
            <a:chExt cx="2329214" cy="2186708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2303780" cy="2161286"/>
            </a:xfrm>
            <a:custGeom>
              <a:avLst/>
              <a:gdLst/>
              <a:ahLst/>
              <a:cxnLst/>
              <a:rect l="l" t="t" r="r" b="b"/>
              <a:pathLst>
                <a:path w="2303780" h="2161286">
                  <a:moveTo>
                    <a:pt x="0" y="1080643"/>
                  </a:moveTo>
                  <a:cubicBezTo>
                    <a:pt x="0" y="483870"/>
                    <a:pt x="515747" y="0"/>
                    <a:pt x="1151890" y="0"/>
                  </a:cubicBezTo>
                  <a:cubicBezTo>
                    <a:pt x="1788033" y="0"/>
                    <a:pt x="2303780" y="483870"/>
                    <a:pt x="2303780" y="1080643"/>
                  </a:cubicBezTo>
                  <a:cubicBezTo>
                    <a:pt x="2303780" y="1677416"/>
                    <a:pt x="1788033" y="2161286"/>
                    <a:pt x="1151890" y="2161286"/>
                  </a:cubicBezTo>
                  <a:cubicBezTo>
                    <a:pt x="515747" y="2161286"/>
                    <a:pt x="0" y="1677543"/>
                    <a:pt x="0" y="1080643"/>
                  </a:cubicBezTo>
                  <a:close/>
                </a:path>
              </a:pathLst>
            </a:custGeom>
            <a:solidFill>
              <a:srgbClr val="54823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2329180" cy="2186686"/>
            </a:xfrm>
            <a:custGeom>
              <a:avLst/>
              <a:gdLst/>
              <a:ahLst/>
              <a:cxnLst/>
              <a:rect l="l" t="t" r="r" b="b"/>
              <a:pathLst>
                <a:path w="2329180" h="2186686">
                  <a:moveTo>
                    <a:pt x="0" y="1093343"/>
                  </a:moveTo>
                  <a:cubicBezTo>
                    <a:pt x="0" y="488823"/>
                    <a:pt x="522224" y="0"/>
                    <a:pt x="1164590" y="0"/>
                  </a:cubicBezTo>
                  <a:lnTo>
                    <a:pt x="1164590" y="12700"/>
                  </a:lnTo>
                  <a:lnTo>
                    <a:pt x="1164590" y="0"/>
                  </a:lnTo>
                  <a:cubicBezTo>
                    <a:pt x="1806956" y="0"/>
                    <a:pt x="2329180" y="488823"/>
                    <a:pt x="2329180" y="1093343"/>
                  </a:cubicBezTo>
                  <a:lnTo>
                    <a:pt x="2316480" y="1093343"/>
                  </a:lnTo>
                  <a:lnTo>
                    <a:pt x="2329180" y="1093343"/>
                  </a:lnTo>
                  <a:cubicBezTo>
                    <a:pt x="2329180" y="1697990"/>
                    <a:pt x="1806956" y="2186686"/>
                    <a:pt x="1164590" y="2186686"/>
                  </a:cubicBezTo>
                  <a:lnTo>
                    <a:pt x="1164590" y="2173986"/>
                  </a:lnTo>
                  <a:lnTo>
                    <a:pt x="1164590" y="2186686"/>
                  </a:lnTo>
                  <a:cubicBezTo>
                    <a:pt x="522224" y="2186686"/>
                    <a:pt x="0" y="1697990"/>
                    <a:pt x="0" y="1093343"/>
                  </a:cubicBezTo>
                  <a:lnTo>
                    <a:pt x="12700" y="1093343"/>
                  </a:lnTo>
                  <a:lnTo>
                    <a:pt x="25400" y="1093343"/>
                  </a:lnTo>
                  <a:lnTo>
                    <a:pt x="12700" y="1093343"/>
                  </a:lnTo>
                  <a:lnTo>
                    <a:pt x="0" y="1093343"/>
                  </a:lnTo>
                  <a:moveTo>
                    <a:pt x="25400" y="1093343"/>
                  </a:moveTo>
                  <a:cubicBezTo>
                    <a:pt x="25400" y="1100328"/>
                    <a:pt x="19685" y="1106043"/>
                    <a:pt x="12700" y="1106043"/>
                  </a:cubicBezTo>
                  <a:cubicBezTo>
                    <a:pt x="5715" y="1106043"/>
                    <a:pt x="0" y="1100328"/>
                    <a:pt x="0" y="1093343"/>
                  </a:cubicBezTo>
                  <a:cubicBezTo>
                    <a:pt x="0" y="1086358"/>
                    <a:pt x="5715" y="1080643"/>
                    <a:pt x="12700" y="1080643"/>
                  </a:cubicBezTo>
                  <a:cubicBezTo>
                    <a:pt x="19685" y="1080643"/>
                    <a:pt x="25400" y="1086358"/>
                    <a:pt x="25400" y="1093343"/>
                  </a:cubicBezTo>
                  <a:cubicBezTo>
                    <a:pt x="25400" y="1682369"/>
                    <a:pt x="534670" y="2161286"/>
                    <a:pt x="1164590" y="2161286"/>
                  </a:cubicBezTo>
                  <a:cubicBezTo>
                    <a:pt x="1794510" y="2161286"/>
                    <a:pt x="2303780" y="1682369"/>
                    <a:pt x="2303780" y="1093343"/>
                  </a:cubicBezTo>
                  <a:cubicBezTo>
                    <a:pt x="2303780" y="504317"/>
                    <a:pt x="1794510" y="25400"/>
                    <a:pt x="1164590" y="25400"/>
                  </a:cubicBezTo>
                  <a:lnTo>
                    <a:pt x="1164590" y="12700"/>
                  </a:lnTo>
                  <a:lnTo>
                    <a:pt x="1164590" y="25400"/>
                  </a:lnTo>
                  <a:cubicBezTo>
                    <a:pt x="534670" y="25400"/>
                    <a:pt x="25400" y="504317"/>
                    <a:pt x="25400" y="1093343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2329214" cy="219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IP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44348" y="6569404"/>
            <a:ext cx="918605" cy="829543"/>
            <a:chOff x="0" y="0"/>
            <a:chExt cx="1224806" cy="1106058"/>
          </a:xfrm>
        </p:grpSpPr>
        <p:sp>
          <p:nvSpPr>
            <p:cNvPr id="15" name="Freeform 15"/>
            <p:cNvSpPr/>
            <p:nvPr/>
          </p:nvSpPr>
          <p:spPr>
            <a:xfrm>
              <a:off x="12700" y="12700"/>
              <a:ext cx="1199388" cy="1080643"/>
            </a:xfrm>
            <a:custGeom>
              <a:avLst/>
              <a:gdLst/>
              <a:ahLst/>
              <a:cxnLst/>
              <a:rect l="l" t="t" r="r" b="b"/>
              <a:pathLst>
                <a:path w="1199388" h="1080643">
                  <a:moveTo>
                    <a:pt x="0" y="540385"/>
                  </a:moveTo>
                  <a:cubicBezTo>
                    <a:pt x="0" y="241935"/>
                    <a:pt x="268478" y="0"/>
                    <a:pt x="599694" y="0"/>
                  </a:cubicBezTo>
                  <a:cubicBezTo>
                    <a:pt x="930910" y="0"/>
                    <a:pt x="1199388" y="241935"/>
                    <a:pt x="1199388" y="540385"/>
                  </a:cubicBezTo>
                  <a:cubicBezTo>
                    <a:pt x="1199388" y="838835"/>
                    <a:pt x="930910" y="1080643"/>
                    <a:pt x="599694" y="1080643"/>
                  </a:cubicBezTo>
                  <a:cubicBezTo>
                    <a:pt x="268478" y="1080643"/>
                    <a:pt x="0" y="838708"/>
                    <a:pt x="0" y="540385"/>
                  </a:cubicBezTo>
                  <a:close/>
                </a:path>
              </a:pathLst>
            </a:custGeom>
            <a:solidFill>
              <a:srgbClr val="5B9BD5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224788" cy="1106170"/>
            </a:xfrm>
            <a:custGeom>
              <a:avLst/>
              <a:gdLst/>
              <a:ahLst/>
              <a:cxnLst/>
              <a:rect l="l" t="t" r="r" b="b"/>
              <a:pathLst>
                <a:path w="1224788" h="1106170">
                  <a:moveTo>
                    <a:pt x="0" y="553085"/>
                  </a:moveTo>
                  <a:cubicBezTo>
                    <a:pt x="0" y="246380"/>
                    <a:pt x="275463" y="0"/>
                    <a:pt x="612394" y="0"/>
                  </a:cubicBezTo>
                  <a:cubicBezTo>
                    <a:pt x="949325" y="0"/>
                    <a:pt x="1224788" y="246380"/>
                    <a:pt x="1224788" y="553085"/>
                  </a:cubicBezTo>
                  <a:lnTo>
                    <a:pt x="1212088" y="553085"/>
                  </a:lnTo>
                  <a:lnTo>
                    <a:pt x="1224788" y="553085"/>
                  </a:lnTo>
                  <a:cubicBezTo>
                    <a:pt x="1224788" y="859790"/>
                    <a:pt x="949325" y="1106170"/>
                    <a:pt x="612394" y="1106170"/>
                  </a:cubicBezTo>
                  <a:lnTo>
                    <a:pt x="612394" y="1093470"/>
                  </a:lnTo>
                  <a:lnTo>
                    <a:pt x="612394" y="1106170"/>
                  </a:lnTo>
                  <a:cubicBezTo>
                    <a:pt x="275463" y="1106043"/>
                    <a:pt x="0" y="859663"/>
                    <a:pt x="0" y="553085"/>
                  </a:cubicBezTo>
                  <a:lnTo>
                    <a:pt x="12700" y="553085"/>
                  </a:lnTo>
                  <a:lnTo>
                    <a:pt x="25400" y="553085"/>
                  </a:lnTo>
                  <a:lnTo>
                    <a:pt x="12700" y="553085"/>
                  </a:lnTo>
                  <a:lnTo>
                    <a:pt x="0" y="553085"/>
                  </a:lnTo>
                  <a:moveTo>
                    <a:pt x="25400" y="553085"/>
                  </a:moveTo>
                  <a:cubicBezTo>
                    <a:pt x="25400" y="560070"/>
                    <a:pt x="19685" y="565785"/>
                    <a:pt x="12700" y="565785"/>
                  </a:cubicBezTo>
                  <a:cubicBezTo>
                    <a:pt x="5715" y="565785"/>
                    <a:pt x="0" y="560070"/>
                    <a:pt x="0" y="553085"/>
                  </a:cubicBezTo>
                  <a:cubicBezTo>
                    <a:pt x="0" y="546100"/>
                    <a:pt x="5715" y="540385"/>
                    <a:pt x="12700" y="540385"/>
                  </a:cubicBezTo>
                  <a:cubicBezTo>
                    <a:pt x="19685" y="540385"/>
                    <a:pt x="25400" y="546100"/>
                    <a:pt x="25400" y="553085"/>
                  </a:cubicBezTo>
                  <a:cubicBezTo>
                    <a:pt x="25400" y="843280"/>
                    <a:pt x="286893" y="1080643"/>
                    <a:pt x="612394" y="1080643"/>
                  </a:cubicBezTo>
                  <a:cubicBezTo>
                    <a:pt x="937895" y="1080643"/>
                    <a:pt x="1199388" y="843280"/>
                    <a:pt x="1199388" y="553085"/>
                  </a:cubicBezTo>
                  <a:cubicBezTo>
                    <a:pt x="1199388" y="262890"/>
                    <a:pt x="937895" y="25400"/>
                    <a:pt x="612394" y="25400"/>
                  </a:cubicBezTo>
                  <a:lnTo>
                    <a:pt x="612394" y="12700"/>
                  </a:lnTo>
                  <a:lnTo>
                    <a:pt x="612394" y="25400"/>
                  </a:lnTo>
                  <a:cubicBezTo>
                    <a:pt x="286893" y="25400"/>
                    <a:pt x="25400" y="262890"/>
                    <a:pt x="25400" y="553085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9525"/>
              <a:ext cx="1224806" cy="1115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r>
                <a:rPr lang="en-US" sz="2100" spc="19">
                  <a:solidFill>
                    <a:srgbClr val="FFFFFF"/>
                  </a:solidFill>
                  <a:latin typeface="TT Rounds Condensed Bold"/>
                </a:rPr>
                <a:t>ON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320351" y="7379895"/>
            <a:ext cx="918605" cy="829543"/>
            <a:chOff x="0" y="0"/>
            <a:chExt cx="1224806" cy="1106058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1199388" cy="1080643"/>
            </a:xfrm>
            <a:custGeom>
              <a:avLst/>
              <a:gdLst/>
              <a:ahLst/>
              <a:cxnLst/>
              <a:rect l="l" t="t" r="r" b="b"/>
              <a:pathLst>
                <a:path w="1199388" h="1080643">
                  <a:moveTo>
                    <a:pt x="0" y="540385"/>
                  </a:moveTo>
                  <a:cubicBezTo>
                    <a:pt x="0" y="241935"/>
                    <a:pt x="268478" y="0"/>
                    <a:pt x="599694" y="0"/>
                  </a:cubicBezTo>
                  <a:cubicBezTo>
                    <a:pt x="930910" y="0"/>
                    <a:pt x="1199388" y="241935"/>
                    <a:pt x="1199388" y="540385"/>
                  </a:cubicBezTo>
                  <a:cubicBezTo>
                    <a:pt x="1199388" y="838835"/>
                    <a:pt x="930910" y="1080643"/>
                    <a:pt x="599694" y="1080643"/>
                  </a:cubicBezTo>
                  <a:cubicBezTo>
                    <a:pt x="268478" y="1080643"/>
                    <a:pt x="0" y="838708"/>
                    <a:pt x="0" y="540385"/>
                  </a:cubicBezTo>
                  <a:close/>
                </a:path>
              </a:pathLst>
            </a:custGeom>
            <a:solidFill>
              <a:srgbClr val="E70101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1224788" cy="1106170"/>
            </a:xfrm>
            <a:custGeom>
              <a:avLst/>
              <a:gdLst/>
              <a:ahLst/>
              <a:cxnLst/>
              <a:rect l="l" t="t" r="r" b="b"/>
              <a:pathLst>
                <a:path w="1224788" h="1106170">
                  <a:moveTo>
                    <a:pt x="0" y="553085"/>
                  </a:moveTo>
                  <a:cubicBezTo>
                    <a:pt x="0" y="246380"/>
                    <a:pt x="275463" y="0"/>
                    <a:pt x="612394" y="0"/>
                  </a:cubicBezTo>
                  <a:cubicBezTo>
                    <a:pt x="949325" y="0"/>
                    <a:pt x="1224788" y="246380"/>
                    <a:pt x="1224788" y="553085"/>
                  </a:cubicBezTo>
                  <a:lnTo>
                    <a:pt x="1212088" y="553085"/>
                  </a:lnTo>
                  <a:lnTo>
                    <a:pt x="1224788" y="553085"/>
                  </a:lnTo>
                  <a:cubicBezTo>
                    <a:pt x="1224788" y="859790"/>
                    <a:pt x="949325" y="1106170"/>
                    <a:pt x="612394" y="1106170"/>
                  </a:cubicBezTo>
                  <a:lnTo>
                    <a:pt x="612394" y="1093470"/>
                  </a:lnTo>
                  <a:lnTo>
                    <a:pt x="612394" y="1106170"/>
                  </a:lnTo>
                  <a:cubicBezTo>
                    <a:pt x="275463" y="1106043"/>
                    <a:pt x="0" y="859663"/>
                    <a:pt x="0" y="553085"/>
                  </a:cubicBezTo>
                  <a:lnTo>
                    <a:pt x="12700" y="553085"/>
                  </a:lnTo>
                  <a:lnTo>
                    <a:pt x="25400" y="553085"/>
                  </a:lnTo>
                  <a:lnTo>
                    <a:pt x="12700" y="553085"/>
                  </a:lnTo>
                  <a:lnTo>
                    <a:pt x="0" y="553085"/>
                  </a:lnTo>
                  <a:moveTo>
                    <a:pt x="25400" y="553085"/>
                  </a:moveTo>
                  <a:cubicBezTo>
                    <a:pt x="25400" y="560070"/>
                    <a:pt x="19685" y="565785"/>
                    <a:pt x="12700" y="565785"/>
                  </a:cubicBezTo>
                  <a:cubicBezTo>
                    <a:pt x="5715" y="565785"/>
                    <a:pt x="0" y="560070"/>
                    <a:pt x="0" y="553085"/>
                  </a:cubicBezTo>
                  <a:cubicBezTo>
                    <a:pt x="0" y="546100"/>
                    <a:pt x="5715" y="540385"/>
                    <a:pt x="12700" y="540385"/>
                  </a:cubicBezTo>
                  <a:cubicBezTo>
                    <a:pt x="19685" y="540385"/>
                    <a:pt x="25400" y="546100"/>
                    <a:pt x="25400" y="553085"/>
                  </a:cubicBezTo>
                  <a:cubicBezTo>
                    <a:pt x="25400" y="843280"/>
                    <a:pt x="286893" y="1080643"/>
                    <a:pt x="612394" y="1080643"/>
                  </a:cubicBezTo>
                  <a:cubicBezTo>
                    <a:pt x="937895" y="1080643"/>
                    <a:pt x="1199388" y="843280"/>
                    <a:pt x="1199388" y="553085"/>
                  </a:cubicBezTo>
                  <a:cubicBezTo>
                    <a:pt x="1199388" y="262890"/>
                    <a:pt x="937895" y="25400"/>
                    <a:pt x="612394" y="25400"/>
                  </a:cubicBezTo>
                  <a:lnTo>
                    <a:pt x="612394" y="12700"/>
                  </a:lnTo>
                  <a:lnTo>
                    <a:pt x="612394" y="25400"/>
                  </a:lnTo>
                  <a:cubicBezTo>
                    <a:pt x="286893" y="25400"/>
                    <a:pt x="25400" y="262890"/>
                    <a:pt x="25400" y="553085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1224806" cy="1115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 Bold"/>
                </a:rPr>
                <a:t>OI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229423" y="4496682"/>
            <a:ext cx="918605" cy="829544"/>
            <a:chOff x="0" y="0"/>
            <a:chExt cx="1224806" cy="1106058"/>
          </a:xfrm>
        </p:grpSpPr>
        <p:sp>
          <p:nvSpPr>
            <p:cNvPr id="23" name="Freeform 23"/>
            <p:cNvSpPr/>
            <p:nvPr/>
          </p:nvSpPr>
          <p:spPr>
            <a:xfrm>
              <a:off x="12700" y="12700"/>
              <a:ext cx="1199388" cy="1080643"/>
            </a:xfrm>
            <a:custGeom>
              <a:avLst/>
              <a:gdLst/>
              <a:ahLst/>
              <a:cxnLst/>
              <a:rect l="l" t="t" r="r" b="b"/>
              <a:pathLst>
                <a:path w="1199388" h="1080643">
                  <a:moveTo>
                    <a:pt x="0" y="540385"/>
                  </a:moveTo>
                  <a:cubicBezTo>
                    <a:pt x="0" y="241935"/>
                    <a:pt x="268478" y="0"/>
                    <a:pt x="599694" y="0"/>
                  </a:cubicBezTo>
                  <a:cubicBezTo>
                    <a:pt x="930910" y="0"/>
                    <a:pt x="1199388" y="241935"/>
                    <a:pt x="1199388" y="540385"/>
                  </a:cubicBezTo>
                  <a:cubicBezTo>
                    <a:pt x="1199388" y="838835"/>
                    <a:pt x="930910" y="1080643"/>
                    <a:pt x="599694" y="1080643"/>
                  </a:cubicBezTo>
                  <a:cubicBezTo>
                    <a:pt x="268478" y="1080643"/>
                    <a:pt x="0" y="838708"/>
                    <a:pt x="0" y="540385"/>
                  </a:cubicBezTo>
                  <a:close/>
                </a:path>
              </a:pathLst>
            </a:custGeom>
            <a:solidFill>
              <a:srgbClr val="2E75B6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224788" cy="1106170"/>
            </a:xfrm>
            <a:custGeom>
              <a:avLst/>
              <a:gdLst/>
              <a:ahLst/>
              <a:cxnLst/>
              <a:rect l="l" t="t" r="r" b="b"/>
              <a:pathLst>
                <a:path w="1224788" h="1106170">
                  <a:moveTo>
                    <a:pt x="0" y="553085"/>
                  </a:moveTo>
                  <a:cubicBezTo>
                    <a:pt x="0" y="246380"/>
                    <a:pt x="275463" y="0"/>
                    <a:pt x="612394" y="0"/>
                  </a:cubicBezTo>
                  <a:cubicBezTo>
                    <a:pt x="949325" y="0"/>
                    <a:pt x="1224788" y="246380"/>
                    <a:pt x="1224788" y="553085"/>
                  </a:cubicBezTo>
                  <a:lnTo>
                    <a:pt x="1212088" y="553085"/>
                  </a:lnTo>
                  <a:lnTo>
                    <a:pt x="1224788" y="553085"/>
                  </a:lnTo>
                  <a:cubicBezTo>
                    <a:pt x="1224788" y="859790"/>
                    <a:pt x="949325" y="1106170"/>
                    <a:pt x="612394" y="1106170"/>
                  </a:cubicBezTo>
                  <a:lnTo>
                    <a:pt x="612394" y="1093470"/>
                  </a:lnTo>
                  <a:lnTo>
                    <a:pt x="612394" y="1106170"/>
                  </a:lnTo>
                  <a:cubicBezTo>
                    <a:pt x="275463" y="1106043"/>
                    <a:pt x="0" y="859663"/>
                    <a:pt x="0" y="553085"/>
                  </a:cubicBezTo>
                  <a:lnTo>
                    <a:pt x="12700" y="553085"/>
                  </a:lnTo>
                  <a:lnTo>
                    <a:pt x="25400" y="553085"/>
                  </a:lnTo>
                  <a:lnTo>
                    <a:pt x="12700" y="553085"/>
                  </a:lnTo>
                  <a:lnTo>
                    <a:pt x="0" y="553085"/>
                  </a:lnTo>
                  <a:moveTo>
                    <a:pt x="25400" y="553085"/>
                  </a:moveTo>
                  <a:cubicBezTo>
                    <a:pt x="25400" y="560070"/>
                    <a:pt x="19685" y="565785"/>
                    <a:pt x="12700" y="565785"/>
                  </a:cubicBezTo>
                  <a:cubicBezTo>
                    <a:pt x="5715" y="565785"/>
                    <a:pt x="0" y="560070"/>
                    <a:pt x="0" y="553085"/>
                  </a:cubicBezTo>
                  <a:cubicBezTo>
                    <a:pt x="0" y="546100"/>
                    <a:pt x="5715" y="540385"/>
                    <a:pt x="12700" y="540385"/>
                  </a:cubicBezTo>
                  <a:cubicBezTo>
                    <a:pt x="19685" y="540385"/>
                    <a:pt x="25400" y="546100"/>
                    <a:pt x="25400" y="553085"/>
                  </a:cubicBezTo>
                  <a:cubicBezTo>
                    <a:pt x="25400" y="843280"/>
                    <a:pt x="286893" y="1080643"/>
                    <a:pt x="612394" y="1080643"/>
                  </a:cubicBezTo>
                  <a:cubicBezTo>
                    <a:pt x="937895" y="1080643"/>
                    <a:pt x="1199388" y="843280"/>
                    <a:pt x="1199388" y="553085"/>
                  </a:cubicBezTo>
                  <a:cubicBezTo>
                    <a:pt x="1199388" y="262890"/>
                    <a:pt x="937895" y="25400"/>
                    <a:pt x="612394" y="25400"/>
                  </a:cubicBezTo>
                  <a:lnTo>
                    <a:pt x="612394" y="12700"/>
                  </a:lnTo>
                  <a:lnTo>
                    <a:pt x="612394" y="25400"/>
                  </a:lnTo>
                  <a:cubicBezTo>
                    <a:pt x="286893" y="25400"/>
                    <a:pt x="25400" y="262890"/>
                    <a:pt x="25400" y="553085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1224806" cy="1115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C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144526" y="4090830"/>
            <a:ext cx="608364" cy="544131"/>
            <a:chOff x="0" y="0"/>
            <a:chExt cx="811152" cy="725508"/>
          </a:xfrm>
        </p:grpSpPr>
        <p:sp>
          <p:nvSpPr>
            <p:cNvPr id="27" name="Freeform 27"/>
            <p:cNvSpPr/>
            <p:nvPr/>
          </p:nvSpPr>
          <p:spPr>
            <a:xfrm>
              <a:off x="12700" y="12700"/>
              <a:ext cx="785749" cy="700151"/>
            </a:xfrm>
            <a:custGeom>
              <a:avLst/>
              <a:gdLst/>
              <a:ahLst/>
              <a:cxnLst/>
              <a:rect l="l" t="t" r="r" b="b"/>
              <a:pathLst>
                <a:path w="785749" h="700151">
                  <a:moveTo>
                    <a:pt x="0" y="350012"/>
                  </a:moveTo>
                  <a:cubicBezTo>
                    <a:pt x="0" y="156718"/>
                    <a:pt x="175895" y="0"/>
                    <a:pt x="392938" y="0"/>
                  </a:cubicBezTo>
                  <a:cubicBezTo>
                    <a:pt x="609981" y="0"/>
                    <a:pt x="785749" y="156718"/>
                    <a:pt x="785749" y="350012"/>
                  </a:cubicBezTo>
                  <a:cubicBezTo>
                    <a:pt x="785749" y="543306"/>
                    <a:pt x="609854" y="700151"/>
                    <a:pt x="392938" y="700151"/>
                  </a:cubicBezTo>
                  <a:cubicBezTo>
                    <a:pt x="176022" y="700151"/>
                    <a:pt x="0" y="543433"/>
                    <a:pt x="0" y="350012"/>
                  </a:cubicBez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811149" cy="725551"/>
            </a:xfrm>
            <a:custGeom>
              <a:avLst/>
              <a:gdLst/>
              <a:ahLst/>
              <a:cxnLst/>
              <a:rect l="l" t="t" r="r" b="b"/>
              <a:pathLst>
                <a:path w="811149" h="725551">
                  <a:moveTo>
                    <a:pt x="0" y="362712"/>
                  </a:moveTo>
                  <a:cubicBezTo>
                    <a:pt x="0" y="161036"/>
                    <a:pt x="183007" y="0"/>
                    <a:pt x="405638" y="0"/>
                  </a:cubicBezTo>
                  <a:cubicBezTo>
                    <a:pt x="628269" y="0"/>
                    <a:pt x="811149" y="161036"/>
                    <a:pt x="811149" y="362712"/>
                  </a:cubicBezTo>
                  <a:lnTo>
                    <a:pt x="798449" y="362712"/>
                  </a:lnTo>
                  <a:lnTo>
                    <a:pt x="811149" y="362712"/>
                  </a:lnTo>
                  <a:cubicBezTo>
                    <a:pt x="811149" y="564388"/>
                    <a:pt x="628142" y="725424"/>
                    <a:pt x="405511" y="725424"/>
                  </a:cubicBezTo>
                  <a:lnTo>
                    <a:pt x="405511" y="712724"/>
                  </a:lnTo>
                  <a:lnTo>
                    <a:pt x="405511" y="725424"/>
                  </a:lnTo>
                  <a:cubicBezTo>
                    <a:pt x="183007" y="725551"/>
                    <a:pt x="0" y="564388"/>
                    <a:pt x="0" y="362712"/>
                  </a:cubicBezTo>
                  <a:lnTo>
                    <a:pt x="12700" y="362712"/>
                  </a:lnTo>
                  <a:lnTo>
                    <a:pt x="25400" y="362712"/>
                  </a:lnTo>
                  <a:lnTo>
                    <a:pt x="12700" y="362712"/>
                  </a:lnTo>
                  <a:lnTo>
                    <a:pt x="0" y="362712"/>
                  </a:lnTo>
                  <a:moveTo>
                    <a:pt x="25400" y="362712"/>
                  </a:moveTo>
                  <a:cubicBezTo>
                    <a:pt x="25400" y="369697"/>
                    <a:pt x="19685" y="375412"/>
                    <a:pt x="12700" y="375412"/>
                  </a:cubicBezTo>
                  <a:cubicBezTo>
                    <a:pt x="5715" y="375412"/>
                    <a:pt x="0" y="369697"/>
                    <a:pt x="0" y="362712"/>
                  </a:cubicBezTo>
                  <a:cubicBezTo>
                    <a:pt x="0" y="355727"/>
                    <a:pt x="5715" y="350012"/>
                    <a:pt x="12700" y="350012"/>
                  </a:cubicBezTo>
                  <a:cubicBezTo>
                    <a:pt x="19685" y="350012"/>
                    <a:pt x="25400" y="355727"/>
                    <a:pt x="25400" y="362712"/>
                  </a:cubicBezTo>
                  <a:cubicBezTo>
                    <a:pt x="25400" y="547751"/>
                    <a:pt x="194183" y="700151"/>
                    <a:pt x="405638" y="700151"/>
                  </a:cubicBezTo>
                  <a:cubicBezTo>
                    <a:pt x="617093" y="700151"/>
                    <a:pt x="785876" y="547751"/>
                    <a:pt x="785876" y="362839"/>
                  </a:cubicBezTo>
                  <a:cubicBezTo>
                    <a:pt x="785876" y="177927"/>
                    <a:pt x="616966" y="25400"/>
                    <a:pt x="405638" y="25400"/>
                  </a:cubicBezTo>
                  <a:lnTo>
                    <a:pt x="405638" y="12700"/>
                  </a:lnTo>
                  <a:lnTo>
                    <a:pt x="405638" y="25400"/>
                  </a:lnTo>
                  <a:cubicBezTo>
                    <a:pt x="194183" y="25400"/>
                    <a:pt x="25400" y="177800"/>
                    <a:pt x="25400" y="362712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9525"/>
              <a:ext cx="811152" cy="73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E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930194" y="1968116"/>
            <a:ext cx="608364" cy="544131"/>
            <a:chOff x="0" y="0"/>
            <a:chExt cx="811152" cy="725508"/>
          </a:xfrm>
        </p:grpSpPr>
        <p:sp>
          <p:nvSpPr>
            <p:cNvPr id="31" name="Freeform 31"/>
            <p:cNvSpPr/>
            <p:nvPr/>
          </p:nvSpPr>
          <p:spPr>
            <a:xfrm>
              <a:off x="12700" y="12700"/>
              <a:ext cx="785749" cy="700151"/>
            </a:xfrm>
            <a:custGeom>
              <a:avLst/>
              <a:gdLst/>
              <a:ahLst/>
              <a:cxnLst/>
              <a:rect l="l" t="t" r="r" b="b"/>
              <a:pathLst>
                <a:path w="785749" h="700151">
                  <a:moveTo>
                    <a:pt x="0" y="350012"/>
                  </a:moveTo>
                  <a:cubicBezTo>
                    <a:pt x="0" y="156718"/>
                    <a:pt x="175895" y="0"/>
                    <a:pt x="392938" y="0"/>
                  </a:cubicBezTo>
                  <a:cubicBezTo>
                    <a:pt x="609981" y="0"/>
                    <a:pt x="785749" y="156718"/>
                    <a:pt x="785749" y="350012"/>
                  </a:cubicBezTo>
                  <a:cubicBezTo>
                    <a:pt x="785749" y="543306"/>
                    <a:pt x="609854" y="700151"/>
                    <a:pt x="392938" y="700151"/>
                  </a:cubicBezTo>
                  <a:cubicBezTo>
                    <a:pt x="176022" y="700151"/>
                    <a:pt x="0" y="543433"/>
                    <a:pt x="0" y="350012"/>
                  </a:cubicBez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811149" cy="725551"/>
            </a:xfrm>
            <a:custGeom>
              <a:avLst/>
              <a:gdLst/>
              <a:ahLst/>
              <a:cxnLst/>
              <a:rect l="l" t="t" r="r" b="b"/>
              <a:pathLst>
                <a:path w="811149" h="725551">
                  <a:moveTo>
                    <a:pt x="0" y="362712"/>
                  </a:moveTo>
                  <a:cubicBezTo>
                    <a:pt x="0" y="161036"/>
                    <a:pt x="183007" y="0"/>
                    <a:pt x="405638" y="0"/>
                  </a:cubicBezTo>
                  <a:cubicBezTo>
                    <a:pt x="628269" y="0"/>
                    <a:pt x="811149" y="161036"/>
                    <a:pt x="811149" y="362712"/>
                  </a:cubicBezTo>
                  <a:lnTo>
                    <a:pt x="798449" y="362712"/>
                  </a:lnTo>
                  <a:lnTo>
                    <a:pt x="811149" y="362712"/>
                  </a:lnTo>
                  <a:cubicBezTo>
                    <a:pt x="811149" y="564388"/>
                    <a:pt x="628142" y="725424"/>
                    <a:pt x="405511" y="725424"/>
                  </a:cubicBezTo>
                  <a:lnTo>
                    <a:pt x="405511" y="712724"/>
                  </a:lnTo>
                  <a:lnTo>
                    <a:pt x="405511" y="725424"/>
                  </a:lnTo>
                  <a:cubicBezTo>
                    <a:pt x="183007" y="725551"/>
                    <a:pt x="0" y="564388"/>
                    <a:pt x="0" y="362712"/>
                  </a:cubicBezTo>
                  <a:lnTo>
                    <a:pt x="12700" y="362712"/>
                  </a:lnTo>
                  <a:lnTo>
                    <a:pt x="25400" y="362712"/>
                  </a:lnTo>
                  <a:lnTo>
                    <a:pt x="12700" y="362712"/>
                  </a:lnTo>
                  <a:lnTo>
                    <a:pt x="0" y="362712"/>
                  </a:lnTo>
                  <a:moveTo>
                    <a:pt x="25400" y="362712"/>
                  </a:moveTo>
                  <a:cubicBezTo>
                    <a:pt x="25400" y="369697"/>
                    <a:pt x="19685" y="375412"/>
                    <a:pt x="12700" y="375412"/>
                  </a:cubicBezTo>
                  <a:cubicBezTo>
                    <a:pt x="5715" y="375412"/>
                    <a:pt x="0" y="369697"/>
                    <a:pt x="0" y="362712"/>
                  </a:cubicBezTo>
                  <a:cubicBezTo>
                    <a:pt x="0" y="355727"/>
                    <a:pt x="5715" y="350012"/>
                    <a:pt x="12700" y="350012"/>
                  </a:cubicBezTo>
                  <a:cubicBezTo>
                    <a:pt x="19685" y="350012"/>
                    <a:pt x="25400" y="355727"/>
                    <a:pt x="25400" y="362712"/>
                  </a:cubicBezTo>
                  <a:cubicBezTo>
                    <a:pt x="25400" y="547751"/>
                    <a:pt x="194183" y="700151"/>
                    <a:pt x="405638" y="700151"/>
                  </a:cubicBezTo>
                  <a:cubicBezTo>
                    <a:pt x="617093" y="700151"/>
                    <a:pt x="785876" y="547751"/>
                    <a:pt x="785876" y="362839"/>
                  </a:cubicBezTo>
                  <a:cubicBezTo>
                    <a:pt x="785876" y="177927"/>
                    <a:pt x="616966" y="25400"/>
                    <a:pt x="405638" y="25400"/>
                  </a:cubicBezTo>
                  <a:lnTo>
                    <a:pt x="405638" y="12700"/>
                  </a:lnTo>
                  <a:lnTo>
                    <a:pt x="405638" y="25400"/>
                  </a:lnTo>
                  <a:cubicBezTo>
                    <a:pt x="194183" y="25400"/>
                    <a:pt x="25400" y="177800"/>
                    <a:pt x="25400" y="362712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811152" cy="73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E</a:t>
              </a:r>
            </a:p>
          </p:txBody>
        </p:sp>
      </p:grpSp>
      <p:sp>
        <p:nvSpPr>
          <p:cNvPr id="34" name="AutoShape 34"/>
          <p:cNvSpPr/>
          <p:nvPr/>
        </p:nvSpPr>
        <p:spPr>
          <a:xfrm rot="9571502">
            <a:off x="5059917" y="7330073"/>
            <a:ext cx="1045191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8280770" y="7147242"/>
            <a:ext cx="608364" cy="544131"/>
            <a:chOff x="0" y="0"/>
            <a:chExt cx="811152" cy="725508"/>
          </a:xfrm>
        </p:grpSpPr>
        <p:sp>
          <p:nvSpPr>
            <p:cNvPr id="36" name="Freeform 36"/>
            <p:cNvSpPr/>
            <p:nvPr/>
          </p:nvSpPr>
          <p:spPr>
            <a:xfrm>
              <a:off x="12700" y="12700"/>
              <a:ext cx="785749" cy="700151"/>
            </a:xfrm>
            <a:custGeom>
              <a:avLst/>
              <a:gdLst/>
              <a:ahLst/>
              <a:cxnLst/>
              <a:rect l="l" t="t" r="r" b="b"/>
              <a:pathLst>
                <a:path w="785749" h="700151">
                  <a:moveTo>
                    <a:pt x="0" y="350012"/>
                  </a:moveTo>
                  <a:cubicBezTo>
                    <a:pt x="0" y="156718"/>
                    <a:pt x="175895" y="0"/>
                    <a:pt x="392938" y="0"/>
                  </a:cubicBezTo>
                  <a:cubicBezTo>
                    <a:pt x="609981" y="0"/>
                    <a:pt x="785749" y="156718"/>
                    <a:pt x="785749" y="350012"/>
                  </a:cubicBezTo>
                  <a:cubicBezTo>
                    <a:pt x="785749" y="543306"/>
                    <a:pt x="609854" y="700151"/>
                    <a:pt x="392938" y="700151"/>
                  </a:cubicBezTo>
                  <a:cubicBezTo>
                    <a:pt x="176022" y="700151"/>
                    <a:pt x="0" y="543433"/>
                    <a:pt x="0" y="350012"/>
                  </a:cubicBez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811149" cy="725551"/>
            </a:xfrm>
            <a:custGeom>
              <a:avLst/>
              <a:gdLst/>
              <a:ahLst/>
              <a:cxnLst/>
              <a:rect l="l" t="t" r="r" b="b"/>
              <a:pathLst>
                <a:path w="811149" h="725551">
                  <a:moveTo>
                    <a:pt x="0" y="362712"/>
                  </a:moveTo>
                  <a:cubicBezTo>
                    <a:pt x="0" y="161036"/>
                    <a:pt x="183007" y="0"/>
                    <a:pt x="405638" y="0"/>
                  </a:cubicBezTo>
                  <a:cubicBezTo>
                    <a:pt x="628269" y="0"/>
                    <a:pt x="811149" y="161036"/>
                    <a:pt x="811149" y="362712"/>
                  </a:cubicBezTo>
                  <a:lnTo>
                    <a:pt x="798449" y="362712"/>
                  </a:lnTo>
                  <a:lnTo>
                    <a:pt x="811149" y="362712"/>
                  </a:lnTo>
                  <a:cubicBezTo>
                    <a:pt x="811149" y="564388"/>
                    <a:pt x="628142" y="725424"/>
                    <a:pt x="405511" y="725424"/>
                  </a:cubicBezTo>
                  <a:lnTo>
                    <a:pt x="405511" y="712724"/>
                  </a:lnTo>
                  <a:lnTo>
                    <a:pt x="405511" y="725424"/>
                  </a:lnTo>
                  <a:cubicBezTo>
                    <a:pt x="183007" y="725551"/>
                    <a:pt x="0" y="564388"/>
                    <a:pt x="0" y="362712"/>
                  </a:cubicBezTo>
                  <a:lnTo>
                    <a:pt x="12700" y="362712"/>
                  </a:lnTo>
                  <a:lnTo>
                    <a:pt x="25400" y="362712"/>
                  </a:lnTo>
                  <a:lnTo>
                    <a:pt x="12700" y="362712"/>
                  </a:lnTo>
                  <a:lnTo>
                    <a:pt x="0" y="362712"/>
                  </a:lnTo>
                  <a:moveTo>
                    <a:pt x="25400" y="362712"/>
                  </a:moveTo>
                  <a:cubicBezTo>
                    <a:pt x="25400" y="369697"/>
                    <a:pt x="19685" y="375412"/>
                    <a:pt x="12700" y="375412"/>
                  </a:cubicBezTo>
                  <a:cubicBezTo>
                    <a:pt x="5715" y="375412"/>
                    <a:pt x="0" y="369697"/>
                    <a:pt x="0" y="362712"/>
                  </a:cubicBezTo>
                  <a:cubicBezTo>
                    <a:pt x="0" y="355727"/>
                    <a:pt x="5715" y="350012"/>
                    <a:pt x="12700" y="350012"/>
                  </a:cubicBezTo>
                  <a:cubicBezTo>
                    <a:pt x="19685" y="350012"/>
                    <a:pt x="25400" y="355727"/>
                    <a:pt x="25400" y="362712"/>
                  </a:cubicBezTo>
                  <a:cubicBezTo>
                    <a:pt x="25400" y="547751"/>
                    <a:pt x="194183" y="700151"/>
                    <a:pt x="405638" y="700151"/>
                  </a:cubicBezTo>
                  <a:cubicBezTo>
                    <a:pt x="617093" y="700151"/>
                    <a:pt x="785876" y="547751"/>
                    <a:pt x="785876" y="362839"/>
                  </a:cubicBezTo>
                  <a:cubicBezTo>
                    <a:pt x="785876" y="177927"/>
                    <a:pt x="616966" y="25400"/>
                    <a:pt x="405638" y="25400"/>
                  </a:cubicBezTo>
                  <a:lnTo>
                    <a:pt x="405638" y="12700"/>
                  </a:lnTo>
                  <a:lnTo>
                    <a:pt x="405638" y="25400"/>
                  </a:lnTo>
                  <a:cubicBezTo>
                    <a:pt x="194183" y="25400"/>
                    <a:pt x="25400" y="177800"/>
                    <a:pt x="25400" y="362712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9525"/>
              <a:ext cx="811152" cy="73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E</a:t>
              </a:r>
            </a:p>
          </p:txBody>
        </p:sp>
      </p:grpSp>
      <p:sp>
        <p:nvSpPr>
          <p:cNvPr id="39" name="AutoShape 39"/>
          <p:cNvSpPr/>
          <p:nvPr/>
        </p:nvSpPr>
        <p:spPr>
          <a:xfrm>
            <a:off x="5212653" y="7606988"/>
            <a:ext cx="3094418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rot="1759979">
            <a:off x="7475328" y="7001299"/>
            <a:ext cx="968092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>
            <a:off x="7710310" y="6236734"/>
            <a:ext cx="1853058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rot="-8947470">
            <a:off x="6510042" y="4687629"/>
            <a:ext cx="2007663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AutoShape 43"/>
          <p:cNvSpPr/>
          <p:nvPr/>
        </p:nvSpPr>
        <p:spPr>
          <a:xfrm rot="9761556">
            <a:off x="4882768" y="4751120"/>
            <a:ext cx="1393905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>
            <a:off x="5849813" y="5075217"/>
            <a:ext cx="1427304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5" name="AutoShape 45"/>
          <p:cNvSpPr/>
          <p:nvPr/>
        </p:nvSpPr>
        <p:spPr>
          <a:xfrm rot="-8873973">
            <a:off x="3184661" y="3301538"/>
            <a:ext cx="3313763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6" name="Group 46"/>
          <p:cNvGrpSpPr/>
          <p:nvPr/>
        </p:nvGrpSpPr>
        <p:grpSpPr>
          <a:xfrm>
            <a:off x="5659158" y="2539819"/>
            <a:ext cx="608364" cy="544131"/>
            <a:chOff x="0" y="0"/>
            <a:chExt cx="811152" cy="725508"/>
          </a:xfrm>
        </p:grpSpPr>
        <p:sp>
          <p:nvSpPr>
            <p:cNvPr id="47" name="Freeform 47"/>
            <p:cNvSpPr/>
            <p:nvPr/>
          </p:nvSpPr>
          <p:spPr>
            <a:xfrm>
              <a:off x="12700" y="12700"/>
              <a:ext cx="785749" cy="700151"/>
            </a:xfrm>
            <a:custGeom>
              <a:avLst/>
              <a:gdLst/>
              <a:ahLst/>
              <a:cxnLst/>
              <a:rect l="l" t="t" r="r" b="b"/>
              <a:pathLst>
                <a:path w="785749" h="700151">
                  <a:moveTo>
                    <a:pt x="0" y="350012"/>
                  </a:moveTo>
                  <a:cubicBezTo>
                    <a:pt x="0" y="156718"/>
                    <a:pt x="175895" y="0"/>
                    <a:pt x="392938" y="0"/>
                  </a:cubicBezTo>
                  <a:cubicBezTo>
                    <a:pt x="609981" y="0"/>
                    <a:pt x="785749" y="156718"/>
                    <a:pt x="785749" y="350012"/>
                  </a:cubicBezTo>
                  <a:cubicBezTo>
                    <a:pt x="785749" y="543306"/>
                    <a:pt x="609854" y="700151"/>
                    <a:pt x="392938" y="700151"/>
                  </a:cubicBezTo>
                  <a:cubicBezTo>
                    <a:pt x="176022" y="700151"/>
                    <a:pt x="0" y="543433"/>
                    <a:pt x="0" y="350012"/>
                  </a:cubicBez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0" y="0"/>
              <a:ext cx="811149" cy="725551"/>
            </a:xfrm>
            <a:custGeom>
              <a:avLst/>
              <a:gdLst/>
              <a:ahLst/>
              <a:cxnLst/>
              <a:rect l="l" t="t" r="r" b="b"/>
              <a:pathLst>
                <a:path w="811149" h="725551">
                  <a:moveTo>
                    <a:pt x="0" y="362712"/>
                  </a:moveTo>
                  <a:cubicBezTo>
                    <a:pt x="0" y="161036"/>
                    <a:pt x="183007" y="0"/>
                    <a:pt x="405638" y="0"/>
                  </a:cubicBezTo>
                  <a:cubicBezTo>
                    <a:pt x="628269" y="0"/>
                    <a:pt x="811149" y="161036"/>
                    <a:pt x="811149" y="362712"/>
                  </a:cubicBezTo>
                  <a:lnTo>
                    <a:pt x="798449" y="362712"/>
                  </a:lnTo>
                  <a:lnTo>
                    <a:pt x="811149" y="362712"/>
                  </a:lnTo>
                  <a:cubicBezTo>
                    <a:pt x="811149" y="564388"/>
                    <a:pt x="628142" y="725424"/>
                    <a:pt x="405511" y="725424"/>
                  </a:cubicBezTo>
                  <a:lnTo>
                    <a:pt x="405511" y="712724"/>
                  </a:lnTo>
                  <a:lnTo>
                    <a:pt x="405511" y="725424"/>
                  </a:lnTo>
                  <a:cubicBezTo>
                    <a:pt x="183007" y="725551"/>
                    <a:pt x="0" y="564388"/>
                    <a:pt x="0" y="362712"/>
                  </a:cubicBezTo>
                  <a:lnTo>
                    <a:pt x="12700" y="362712"/>
                  </a:lnTo>
                  <a:lnTo>
                    <a:pt x="25400" y="362712"/>
                  </a:lnTo>
                  <a:lnTo>
                    <a:pt x="12700" y="362712"/>
                  </a:lnTo>
                  <a:lnTo>
                    <a:pt x="0" y="362712"/>
                  </a:lnTo>
                  <a:moveTo>
                    <a:pt x="25400" y="362712"/>
                  </a:moveTo>
                  <a:cubicBezTo>
                    <a:pt x="25400" y="369697"/>
                    <a:pt x="19685" y="375412"/>
                    <a:pt x="12700" y="375412"/>
                  </a:cubicBezTo>
                  <a:cubicBezTo>
                    <a:pt x="5715" y="375412"/>
                    <a:pt x="0" y="369697"/>
                    <a:pt x="0" y="362712"/>
                  </a:cubicBezTo>
                  <a:cubicBezTo>
                    <a:pt x="0" y="355727"/>
                    <a:pt x="5715" y="350012"/>
                    <a:pt x="12700" y="350012"/>
                  </a:cubicBezTo>
                  <a:cubicBezTo>
                    <a:pt x="19685" y="350012"/>
                    <a:pt x="25400" y="355727"/>
                    <a:pt x="25400" y="362712"/>
                  </a:cubicBezTo>
                  <a:cubicBezTo>
                    <a:pt x="25400" y="547751"/>
                    <a:pt x="194183" y="700151"/>
                    <a:pt x="405638" y="700151"/>
                  </a:cubicBezTo>
                  <a:cubicBezTo>
                    <a:pt x="617093" y="700151"/>
                    <a:pt x="785876" y="547751"/>
                    <a:pt x="785876" y="362839"/>
                  </a:cubicBezTo>
                  <a:cubicBezTo>
                    <a:pt x="785876" y="177927"/>
                    <a:pt x="616966" y="25400"/>
                    <a:pt x="405638" y="25400"/>
                  </a:cubicBezTo>
                  <a:lnTo>
                    <a:pt x="405638" y="12700"/>
                  </a:lnTo>
                  <a:lnTo>
                    <a:pt x="405638" y="25400"/>
                  </a:lnTo>
                  <a:cubicBezTo>
                    <a:pt x="194183" y="25400"/>
                    <a:pt x="25400" y="177800"/>
                    <a:pt x="25400" y="362712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0" y="-9525"/>
              <a:ext cx="811152" cy="73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E</a:t>
              </a:r>
            </a:p>
          </p:txBody>
        </p:sp>
      </p:grpSp>
      <p:sp>
        <p:nvSpPr>
          <p:cNvPr id="50" name="AutoShape 50"/>
          <p:cNvSpPr/>
          <p:nvPr/>
        </p:nvSpPr>
        <p:spPr>
          <a:xfrm>
            <a:off x="5915641" y="3718393"/>
            <a:ext cx="2797398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-9956732">
            <a:off x="3402145" y="2340388"/>
            <a:ext cx="2393426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 rot="1410629">
            <a:off x="4647236" y="6035693"/>
            <a:ext cx="1378065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 rot="1947297">
            <a:off x="2293021" y="4610809"/>
            <a:ext cx="1140222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4" name="AutoShape 54"/>
          <p:cNvSpPr/>
          <p:nvPr/>
        </p:nvSpPr>
        <p:spPr>
          <a:xfrm rot="7863776">
            <a:off x="2123722" y="2833834"/>
            <a:ext cx="1094899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5" name="AutoShape 55"/>
          <p:cNvSpPr/>
          <p:nvPr/>
        </p:nvSpPr>
        <p:spPr>
          <a:xfrm>
            <a:off x="977069" y="5602183"/>
            <a:ext cx="2054944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6" name="AutoShape 56"/>
          <p:cNvSpPr/>
          <p:nvPr/>
        </p:nvSpPr>
        <p:spPr>
          <a:xfrm rot="-2825413">
            <a:off x="2411787" y="6231606"/>
            <a:ext cx="1285533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7" name="AutoShape 57"/>
          <p:cNvSpPr/>
          <p:nvPr/>
        </p:nvSpPr>
        <p:spPr>
          <a:xfrm>
            <a:off x="2576463" y="7532699"/>
            <a:ext cx="1798641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8" name="AutoShape 58"/>
          <p:cNvSpPr/>
          <p:nvPr/>
        </p:nvSpPr>
        <p:spPr>
          <a:xfrm>
            <a:off x="5632203" y="3587390"/>
            <a:ext cx="1147643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9" name="AutoShape 59"/>
          <p:cNvSpPr/>
          <p:nvPr/>
        </p:nvSpPr>
        <p:spPr>
          <a:xfrm>
            <a:off x="2734720" y="6781553"/>
            <a:ext cx="3098278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>
            <a:off x="3660194" y="6696198"/>
            <a:ext cx="1557573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 rot="-3533398">
            <a:off x="4462438" y="4195456"/>
            <a:ext cx="1001401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2" name="Group 62"/>
          <p:cNvGrpSpPr/>
          <p:nvPr/>
        </p:nvGrpSpPr>
        <p:grpSpPr>
          <a:xfrm rot="1919199">
            <a:off x="2465822" y="1979082"/>
            <a:ext cx="5009784" cy="2137439"/>
            <a:chOff x="0" y="0"/>
            <a:chExt cx="6679712" cy="2849918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6679692" cy="2849880"/>
            </a:xfrm>
            <a:custGeom>
              <a:avLst/>
              <a:gdLst/>
              <a:ahLst/>
              <a:cxnLst/>
              <a:rect l="l" t="t" r="r" b="b"/>
              <a:pathLst>
                <a:path w="6679692" h="2849880">
                  <a:moveTo>
                    <a:pt x="0" y="1424940"/>
                  </a:moveTo>
                  <a:cubicBezTo>
                    <a:pt x="0" y="630809"/>
                    <a:pt x="1505966" y="0"/>
                    <a:pt x="3339846" y="0"/>
                  </a:cubicBezTo>
                  <a:cubicBezTo>
                    <a:pt x="5173726" y="0"/>
                    <a:pt x="6679692" y="630809"/>
                    <a:pt x="6679692" y="1424940"/>
                  </a:cubicBezTo>
                  <a:lnTo>
                    <a:pt x="6666992" y="1424940"/>
                  </a:lnTo>
                  <a:lnTo>
                    <a:pt x="6679692" y="1424940"/>
                  </a:lnTo>
                  <a:cubicBezTo>
                    <a:pt x="6679692" y="2219198"/>
                    <a:pt x="5173726" y="2849880"/>
                    <a:pt x="3339846" y="2849880"/>
                  </a:cubicBezTo>
                  <a:lnTo>
                    <a:pt x="3339846" y="2837180"/>
                  </a:lnTo>
                  <a:lnTo>
                    <a:pt x="3339846" y="2849880"/>
                  </a:lnTo>
                  <a:cubicBezTo>
                    <a:pt x="1505966" y="2849880"/>
                    <a:pt x="0" y="2219198"/>
                    <a:pt x="0" y="1424940"/>
                  </a:cubicBezTo>
                  <a:lnTo>
                    <a:pt x="12700" y="1424940"/>
                  </a:lnTo>
                  <a:lnTo>
                    <a:pt x="25400" y="1424940"/>
                  </a:lnTo>
                  <a:lnTo>
                    <a:pt x="12700" y="1424940"/>
                  </a:lnTo>
                  <a:lnTo>
                    <a:pt x="0" y="1424940"/>
                  </a:lnTo>
                  <a:moveTo>
                    <a:pt x="25400" y="1424940"/>
                  </a:moveTo>
                  <a:cubicBezTo>
                    <a:pt x="25400" y="1431925"/>
                    <a:pt x="19685" y="1437640"/>
                    <a:pt x="12700" y="1437640"/>
                  </a:cubicBezTo>
                  <a:cubicBezTo>
                    <a:pt x="5715" y="1437640"/>
                    <a:pt x="0" y="1431925"/>
                    <a:pt x="0" y="1424940"/>
                  </a:cubicBezTo>
                  <a:cubicBezTo>
                    <a:pt x="0" y="1417955"/>
                    <a:pt x="5715" y="1412240"/>
                    <a:pt x="12700" y="1412240"/>
                  </a:cubicBezTo>
                  <a:cubicBezTo>
                    <a:pt x="19685" y="1412240"/>
                    <a:pt x="25400" y="1417955"/>
                    <a:pt x="25400" y="1424940"/>
                  </a:cubicBezTo>
                  <a:cubicBezTo>
                    <a:pt x="25400" y="2190750"/>
                    <a:pt x="1498600" y="2824480"/>
                    <a:pt x="3339846" y="2824480"/>
                  </a:cubicBezTo>
                  <a:cubicBezTo>
                    <a:pt x="5181092" y="2824480"/>
                    <a:pt x="6654292" y="2190750"/>
                    <a:pt x="6654292" y="1424940"/>
                  </a:cubicBezTo>
                  <a:cubicBezTo>
                    <a:pt x="6654292" y="659130"/>
                    <a:pt x="5181092" y="25400"/>
                    <a:pt x="3339846" y="25400"/>
                  </a:cubicBezTo>
                  <a:lnTo>
                    <a:pt x="3339846" y="12700"/>
                  </a:lnTo>
                  <a:lnTo>
                    <a:pt x="3339846" y="25400"/>
                  </a:lnTo>
                  <a:cubicBezTo>
                    <a:pt x="1498600" y="25400"/>
                    <a:pt x="25400" y="659257"/>
                    <a:pt x="25400" y="1424940"/>
                  </a:cubicBezTo>
                  <a:close/>
                </a:path>
              </a:pathLst>
            </a:custGeom>
            <a:solidFill>
              <a:srgbClr val="7030A0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5121252" y="3313821"/>
            <a:ext cx="608364" cy="544131"/>
            <a:chOff x="0" y="0"/>
            <a:chExt cx="811152" cy="725508"/>
          </a:xfrm>
        </p:grpSpPr>
        <p:sp>
          <p:nvSpPr>
            <p:cNvPr id="65" name="Freeform 65"/>
            <p:cNvSpPr/>
            <p:nvPr/>
          </p:nvSpPr>
          <p:spPr>
            <a:xfrm>
              <a:off x="12700" y="12700"/>
              <a:ext cx="785749" cy="700151"/>
            </a:xfrm>
            <a:custGeom>
              <a:avLst/>
              <a:gdLst/>
              <a:ahLst/>
              <a:cxnLst/>
              <a:rect l="l" t="t" r="r" b="b"/>
              <a:pathLst>
                <a:path w="785749" h="700151">
                  <a:moveTo>
                    <a:pt x="0" y="350012"/>
                  </a:moveTo>
                  <a:cubicBezTo>
                    <a:pt x="0" y="156718"/>
                    <a:pt x="175895" y="0"/>
                    <a:pt x="392938" y="0"/>
                  </a:cubicBezTo>
                  <a:cubicBezTo>
                    <a:pt x="609981" y="0"/>
                    <a:pt x="785749" y="156718"/>
                    <a:pt x="785749" y="350012"/>
                  </a:cubicBezTo>
                  <a:cubicBezTo>
                    <a:pt x="785749" y="543306"/>
                    <a:pt x="609854" y="700151"/>
                    <a:pt x="392938" y="700151"/>
                  </a:cubicBezTo>
                  <a:cubicBezTo>
                    <a:pt x="176022" y="700151"/>
                    <a:pt x="0" y="543433"/>
                    <a:pt x="0" y="350012"/>
                  </a:cubicBezTo>
                  <a:close/>
                </a:path>
              </a:pathLst>
            </a:custGeom>
            <a:solidFill>
              <a:srgbClr val="1F4E79"/>
            </a:solidFill>
          </p:spPr>
        </p:sp>
        <p:sp>
          <p:nvSpPr>
            <p:cNvPr id="66" name="Freeform 66"/>
            <p:cNvSpPr/>
            <p:nvPr/>
          </p:nvSpPr>
          <p:spPr>
            <a:xfrm>
              <a:off x="0" y="0"/>
              <a:ext cx="811149" cy="725551"/>
            </a:xfrm>
            <a:custGeom>
              <a:avLst/>
              <a:gdLst/>
              <a:ahLst/>
              <a:cxnLst/>
              <a:rect l="l" t="t" r="r" b="b"/>
              <a:pathLst>
                <a:path w="811149" h="725551">
                  <a:moveTo>
                    <a:pt x="0" y="362712"/>
                  </a:moveTo>
                  <a:cubicBezTo>
                    <a:pt x="0" y="161036"/>
                    <a:pt x="183007" y="0"/>
                    <a:pt x="405638" y="0"/>
                  </a:cubicBezTo>
                  <a:cubicBezTo>
                    <a:pt x="628269" y="0"/>
                    <a:pt x="811149" y="161036"/>
                    <a:pt x="811149" y="362712"/>
                  </a:cubicBezTo>
                  <a:lnTo>
                    <a:pt x="798449" y="362712"/>
                  </a:lnTo>
                  <a:lnTo>
                    <a:pt x="811149" y="362712"/>
                  </a:lnTo>
                  <a:cubicBezTo>
                    <a:pt x="811149" y="564388"/>
                    <a:pt x="628142" y="725424"/>
                    <a:pt x="405511" y="725424"/>
                  </a:cubicBezTo>
                  <a:lnTo>
                    <a:pt x="405511" y="712724"/>
                  </a:lnTo>
                  <a:lnTo>
                    <a:pt x="405511" y="725424"/>
                  </a:lnTo>
                  <a:cubicBezTo>
                    <a:pt x="183007" y="725551"/>
                    <a:pt x="0" y="564388"/>
                    <a:pt x="0" y="362712"/>
                  </a:cubicBezTo>
                  <a:lnTo>
                    <a:pt x="12700" y="362712"/>
                  </a:lnTo>
                  <a:lnTo>
                    <a:pt x="25400" y="362712"/>
                  </a:lnTo>
                  <a:lnTo>
                    <a:pt x="12700" y="362712"/>
                  </a:lnTo>
                  <a:lnTo>
                    <a:pt x="0" y="362712"/>
                  </a:lnTo>
                  <a:moveTo>
                    <a:pt x="25400" y="362712"/>
                  </a:moveTo>
                  <a:cubicBezTo>
                    <a:pt x="25400" y="369697"/>
                    <a:pt x="19685" y="375412"/>
                    <a:pt x="12700" y="375412"/>
                  </a:cubicBezTo>
                  <a:cubicBezTo>
                    <a:pt x="5715" y="375412"/>
                    <a:pt x="0" y="369697"/>
                    <a:pt x="0" y="362712"/>
                  </a:cubicBezTo>
                  <a:cubicBezTo>
                    <a:pt x="0" y="355727"/>
                    <a:pt x="5715" y="350012"/>
                    <a:pt x="12700" y="350012"/>
                  </a:cubicBezTo>
                  <a:cubicBezTo>
                    <a:pt x="19685" y="350012"/>
                    <a:pt x="25400" y="355727"/>
                    <a:pt x="25400" y="362712"/>
                  </a:cubicBezTo>
                  <a:cubicBezTo>
                    <a:pt x="25400" y="547751"/>
                    <a:pt x="194183" y="700151"/>
                    <a:pt x="405638" y="700151"/>
                  </a:cubicBezTo>
                  <a:cubicBezTo>
                    <a:pt x="617093" y="700151"/>
                    <a:pt x="785876" y="547751"/>
                    <a:pt x="785876" y="362839"/>
                  </a:cubicBezTo>
                  <a:cubicBezTo>
                    <a:pt x="785876" y="177927"/>
                    <a:pt x="616966" y="25400"/>
                    <a:pt x="405638" y="25400"/>
                  </a:cubicBezTo>
                  <a:lnTo>
                    <a:pt x="405638" y="12700"/>
                  </a:lnTo>
                  <a:lnTo>
                    <a:pt x="405638" y="25400"/>
                  </a:lnTo>
                  <a:cubicBezTo>
                    <a:pt x="194183" y="25400"/>
                    <a:pt x="25400" y="177800"/>
                    <a:pt x="25400" y="362712"/>
                  </a:cubicBezTo>
                  <a:close/>
                </a:path>
              </a:pathLst>
            </a:custGeom>
            <a:solidFill>
              <a:srgbClr val="41719C"/>
            </a:solidFill>
          </p:spPr>
        </p:sp>
        <p:sp>
          <p:nvSpPr>
            <p:cNvPr id="67" name="TextBox 67"/>
            <p:cNvSpPr txBox="1"/>
            <p:nvPr/>
          </p:nvSpPr>
          <p:spPr>
            <a:xfrm>
              <a:off x="0" y="-9525"/>
              <a:ext cx="811152" cy="73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25">
                  <a:solidFill>
                    <a:srgbClr val="FFFFFF"/>
                  </a:solidFill>
                  <a:latin typeface="TT Rounds Condensed"/>
                </a:rPr>
                <a:t>E</a:t>
              </a:r>
            </a:p>
          </p:txBody>
        </p:sp>
      </p:grpSp>
      <p:sp>
        <p:nvSpPr>
          <p:cNvPr id="68" name="AutoShape 68"/>
          <p:cNvSpPr/>
          <p:nvPr/>
        </p:nvSpPr>
        <p:spPr>
          <a:xfrm>
            <a:off x="7004119" y="4509341"/>
            <a:ext cx="1373142" cy="9525"/>
          </a:xfrm>
          <a:prstGeom prst="line">
            <a:avLst/>
          </a:prstGeom>
          <a:ln w="9525" cap="rnd">
            <a:solidFill>
              <a:srgbClr val="7030A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9" name="TextBox 69"/>
          <p:cNvSpPr txBox="1"/>
          <p:nvPr/>
        </p:nvSpPr>
        <p:spPr>
          <a:xfrm rot="1501689">
            <a:off x="4041528" y="1730906"/>
            <a:ext cx="1267517" cy="472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25">
                <a:solidFill>
                  <a:srgbClr val="7030A0"/>
                </a:solidFill>
                <a:latin typeface="TT Rounds Condensed"/>
              </a:rPr>
              <a:t>Capítulo</a:t>
            </a:r>
          </a:p>
        </p:txBody>
      </p:sp>
      <p:sp>
        <p:nvSpPr>
          <p:cNvPr id="70" name="AutoShape 70"/>
          <p:cNvSpPr/>
          <p:nvPr/>
        </p:nvSpPr>
        <p:spPr>
          <a:xfrm>
            <a:off x="4957458" y="5195246"/>
            <a:ext cx="3418005" cy="9525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 rot="-4344359">
            <a:off x="5478153" y="3198886"/>
            <a:ext cx="432467" cy="0"/>
          </a:xfrm>
          <a:prstGeom prst="line">
            <a:avLst/>
          </a:prstGeom>
          <a:ln w="9525" cap="rnd">
            <a:solidFill>
              <a:srgbClr val="5B9B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2" name="TextBox 72"/>
          <p:cNvSpPr txBox="1"/>
          <p:nvPr/>
        </p:nvSpPr>
        <p:spPr>
          <a:xfrm>
            <a:off x="9159316" y="150689"/>
            <a:ext cx="8885084" cy="2549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 spc="75">
                <a:solidFill>
                  <a:srgbClr val="4472C4"/>
                </a:solidFill>
                <a:latin typeface="TT Rounds Condensed Bold"/>
              </a:rPr>
              <a:t>Interrelaciones</a:t>
            </a:r>
          </a:p>
          <a:p>
            <a:pPr algn="ctr">
              <a:lnSpc>
                <a:spcPts val="9720"/>
              </a:lnSpc>
            </a:pPr>
            <a:r>
              <a:rPr lang="en-US" sz="8100" spc="75">
                <a:solidFill>
                  <a:srgbClr val="4472C4"/>
                </a:solidFill>
                <a:latin typeface="TT Rounds Condensed Bold"/>
              </a:rPr>
              <a:t>AECHAC Networking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1709699" y="5120937"/>
            <a:ext cx="6210891" cy="3601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3300" spc="30">
                <a:solidFill>
                  <a:srgbClr val="000000"/>
                </a:solidFill>
                <a:latin typeface="TT Rounds Condensed Bold"/>
              </a:rPr>
              <a:t>E</a:t>
            </a: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 = Empresario / Emprendedor</a:t>
            </a:r>
          </a:p>
          <a:p>
            <a:pPr algn="l">
              <a:lnSpc>
                <a:spcPts val="3960"/>
              </a:lnSpc>
            </a:pPr>
            <a:r>
              <a:rPr lang="en-US" sz="3300" spc="30">
                <a:solidFill>
                  <a:srgbClr val="000000"/>
                </a:solidFill>
                <a:latin typeface="TT Rounds Condensed Bold"/>
              </a:rPr>
              <a:t>C</a:t>
            </a: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 = Coordinador Regional</a:t>
            </a:r>
          </a:p>
          <a:p>
            <a:pPr algn="l">
              <a:lnSpc>
                <a:spcPts val="3960"/>
              </a:lnSpc>
            </a:pPr>
            <a:r>
              <a:rPr lang="en-US" sz="3300" spc="30">
                <a:solidFill>
                  <a:srgbClr val="000000"/>
                </a:solidFill>
                <a:latin typeface="TT Rounds Condensed Bold"/>
              </a:rPr>
              <a:t>GOB</a:t>
            </a: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 = Gobierno</a:t>
            </a:r>
          </a:p>
          <a:p>
            <a:pPr algn="l">
              <a:lnSpc>
                <a:spcPts val="3960"/>
              </a:lnSpc>
            </a:pPr>
            <a:r>
              <a:rPr lang="en-US" sz="3300" spc="30">
                <a:solidFill>
                  <a:srgbClr val="000000"/>
                </a:solidFill>
                <a:latin typeface="TT Rounds Condensed Bold"/>
              </a:rPr>
              <a:t>IP</a:t>
            </a: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 = Iniciativa Privada</a:t>
            </a:r>
          </a:p>
          <a:p>
            <a:pPr algn="l">
              <a:lnSpc>
                <a:spcPts val="3960"/>
              </a:lnSpc>
            </a:pPr>
            <a:r>
              <a:rPr lang="en-US" sz="3300" spc="30">
                <a:solidFill>
                  <a:srgbClr val="000000"/>
                </a:solidFill>
                <a:latin typeface="TT Rounds Condensed Bold"/>
              </a:rPr>
              <a:t>ON</a:t>
            </a: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 = Organizaciones Nacionales</a:t>
            </a:r>
          </a:p>
          <a:p>
            <a:pPr algn="l">
              <a:lnSpc>
                <a:spcPts val="3960"/>
              </a:lnSpc>
            </a:pPr>
            <a:r>
              <a:rPr lang="en-US" sz="3300" spc="30">
                <a:solidFill>
                  <a:srgbClr val="000000"/>
                </a:solidFill>
                <a:latin typeface="TT Rounds Condensed Bold"/>
              </a:rPr>
              <a:t>OI</a:t>
            </a: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 = Organizaciones Internacionales</a:t>
            </a:r>
          </a:p>
          <a:p>
            <a:pPr algn="l">
              <a:lnSpc>
                <a:spcPts val="3960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74" name="AutoShape 74"/>
          <p:cNvSpPr/>
          <p:nvPr/>
        </p:nvSpPr>
        <p:spPr>
          <a:xfrm rot="61246">
            <a:off x="9080635" y="2871111"/>
            <a:ext cx="9038388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5" name="Freeform 75"/>
          <p:cNvSpPr/>
          <p:nvPr/>
        </p:nvSpPr>
        <p:spPr>
          <a:xfrm>
            <a:off x="0" y="1312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6" name="TextBox 76"/>
          <p:cNvSpPr txBox="1"/>
          <p:nvPr/>
        </p:nvSpPr>
        <p:spPr>
          <a:xfrm>
            <a:off x="14036418" y="9963150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12395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Como opera AECHAC Networking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639509"/>
            <a:ext cx="15590520" cy="638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Todas los requerimientos de negocio planteados por los socios, son turnados al Centro de Desarrollo, Capacitación y Vinculación de AECHAC (CDCYV), a fin de contrastarlos referencias  presentadas por: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Socios de tu capítulo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Socios de otros capítulos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Vinculaciones AECHAC nacionales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Vinculaciones AECHAC Internacionales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Vinculaciones AECHAC con Iniciativa Privada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Vinculaciones AECHAC con Sector Público</a:t>
            </a:r>
          </a:p>
          <a:p>
            <a:pPr marL="651510" lvl="1" indent="-325755" algn="l">
              <a:lnSpc>
                <a:spcPts val="3888"/>
              </a:lnSpc>
              <a:buFont typeface="Arial"/>
              <a:buChar char="•"/>
            </a:pPr>
            <a:r>
              <a:rPr lang="en-US" sz="3600" spc="33">
                <a:solidFill>
                  <a:srgbClr val="000000"/>
                </a:solidFill>
                <a:latin typeface="TT Rounds Condensed"/>
              </a:rPr>
              <a:t>En los negocios que se concreten, podrás optar por:</a:t>
            </a:r>
          </a:p>
          <a:p>
            <a:pPr marL="1228725" lvl="2" indent="-409575" algn="l">
              <a:lnSpc>
                <a:spcPts val="3240"/>
              </a:lnSpc>
              <a:buFont typeface="Arial"/>
              <a:buChar char="⚬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Ejecutar el trabajo personalmente o a través de tu organización.</a:t>
            </a:r>
          </a:p>
          <a:p>
            <a:pPr marL="1228725" lvl="3" indent="-307181" algn="l">
              <a:lnSpc>
                <a:spcPts val="3240"/>
              </a:lnSpc>
              <a:buFont typeface="Arial"/>
              <a:buChar char="￭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Recibir los apoyos que requieras del CDCYV, para ejecutar el trabajo</a:t>
            </a:r>
          </a:p>
          <a:p>
            <a:pPr marL="1228725" lvl="3" indent="-307181" algn="l">
              <a:lnSpc>
                <a:spcPts val="3240"/>
              </a:lnSpc>
              <a:buFont typeface="Arial"/>
              <a:buChar char="￭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Solicitar al CDCYV que ejecute el trabajo, con tu participación</a:t>
            </a:r>
          </a:p>
          <a:p>
            <a:pPr marL="1228725" lvl="3" indent="-307181" algn="l">
              <a:lnSpc>
                <a:spcPts val="3240"/>
              </a:lnSpc>
              <a:buFont typeface="Arial"/>
              <a:buChar char="￭"/>
            </a:pPr>
            <a:r>
              <a:rPr lang="en-US" sz="3000" spc="28">
                <a:solidFill>
                  <a:srgbClr val="000000"/>
                </a:solidFill>
                <a:latin typeface="TT Rounds Condensed"/>
              </a:rPr>
              <a:t>Solicitar al CDCYV que ejecute el trabajo, sin tu participación</a:t>
            </a:r>
          </a:p>
          <a:p>
            <a:pPr marL="1228725" lvl="3" indent="-307181" algn="l">
              <a:lnSpc>
                <a:spcPts val="3240"/>
              </a:lnSpc>
            </a:pPr>
            <a:endParaRPr lang="en-US" sz="3000" spc="28">
              <a:solidFill>
                <a:srgbClr val="000000"/>
              </a:solidFill>
              <a:latin typeface="TT Rounds Condensed"/>
            </a:endParaRPr>
          </a:p>
          <a:p>
            <a:pPr marL="1228725" lvl="3" indent="-307181" algn="l">
              <a:lnSpc>
                <a:spcPts val="3240"/>
              </a:lnSpc>
            </a:pPr>
            <a:endParaRPr lang="en-US" sz="3000" spc="28">
              <a:solidFill>
                <a:srgbClr val="000000"/>
              </a:solidFill>
              <a:latin typeface="TT Rounds Condensed"/>
            </a:endParaRPr>
          </a:p>
          <a:p>
            <a:pPr marL="1228725" lvl="3" indent="-307181" algn="l">
              <a:lnSpc>
                <a:spcPts val="3240"/>
              </a:lnSpc>
            </a:pPr>
            <a:endParaRPr lang="en-US" sz="3000" spc="28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4" name="AutoShape 4"/>
          <p:cNvSpPr/>
          <p:nvPr/>
        </p:nvSpPr>
        <p:spPr>
          <a:xfrm rot="41908">
            <a:off x="5590187" y="1794439"/>
            <a:ext cx="11498090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0" y="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36418" y="9963150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48740" y="173911"/>
            <a:ext cx="15590520" cy="183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28"/>
              </a:lnSpc>
            </a:pPr>
            <a:r>
              <a:rPr lang="en-US" sz="6600" spc="-40">
                <a:solidFill>
                  <a:srgbClr val="000000"/>
                </a:solidFill>
                <a:latin typeface="TT Rounds Condensed Light"/>
              </a:rPr>
              <a:t>Como opera AECHAC Networking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8740" y="2309498"/>
            <a:ext cx="15590520" cy="6435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Además de un crecimiento empresarial inigualable, los miembros de AECHAC Networking desarrollan relaciones duraderas que les permiten desarrollarse personal y profesionalmente. 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Los capítulos cobran sus cuotas en un formato mensual. 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La Junta Directiva de cada capítulo establece el lugar y costo de los desayunos semanales.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Las cuotas de los capítulos se utilizan para apoyar a AECHAC. Los desayunos semanales y los lugares donde se realizan, son determinados por cada capítulo, el que establece su propio presupuesto.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El costo de una nueva membresía de AECHAC Networking es de $1,000.00 y $500.00 mensuales. La renovación anual de la membresía es inferior a la tarifa de membresía inicial y se paga en su mes de aniversario.</a:t>
            </a:r>
          </a:p>
          <a:p>
            <a:pPr marL="597217" lvl="1" indent="-298609" algn="l">
              <a:lnSpc>
                <a:spcPts val="3960"/>
              </a:lnSpc>
              <a:buFont typeface="Arial"/>
              <a:buChar char="•"/>
            </a:pPr>
            <a:r>
              <a:rPr lang="en-US" sz="3300" spc="30">
                <a:solidFill>
                  <a:srgbClr val="000000"/>
                </a:solidFill>
                <a:latin typeface="TT Rounds Condensed"/>
              </a:rPr>
              <a:t>NO hay puestos de capítulos pagados, los capítulos de AECHAC Networking son grupos sin fines de lucro.</a:t>
            </a:r>
          </a:p>
          <a:p>
            <a:pPr marL="597217" lvl="1" indent="-298609" algn="l">
              <a:lnSpc>
                <a:spcPts val="3960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  <a:p>
            <a:pPr marL="597217" lvl="1" indent="-298609" algn="l">
              <a:lnSpc>
                <a:spcPts val="3960"/>
              </a:lnSpc>
            </a:pPr>
            <a:endParaRPr lang="en-US" sz="3300" spc="30">
              <a:solidFill>
                <a:srgbClr val="000000"/>
              </a:solidFill>
              <a:latin typeface="TT Rounds Condensed"/>
            </a:endParaRPr>
          </a:p>
        </p:txBody>
      </p:sp>
      <p:sp>
        <p:nvSpPr>
          <p:cNvPr id="4" name="AutoShape 4"/>
          <p:cNvSpPr/>
          <p:nvPr/>
        </p:nvSpPr>
        <p:spPr>
          <a:xfrm rot="41908">
            <a:off x="5590187" y="1794439"/>
            <a:ext cx="11498090" cy="0"/>
          </a:xfrm>
          <a:prstGeom prst="line">
            <a:avLst/>
          </a:prstGeom>
          <a:ln w="57150" cap="rnd">
            <a:solidFill>
              <a:srgbClr val="ED7D3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0" y="0"/>
            <a:ext cx="2798408" cy="2798408"/>
          </a:xfrm>
          <a:custGeom>
            <a:avLst/>
            <a:gdLst/>
            <a:ahLst/>
            <a:cxnLst/>
            <a:rect l="l" t="t" r="r" b="b"/>
            <a:pathLst>
              <a:path w="2798408" h="2798408">
                <a:moveTo>
                  <a:pt x="0" y="0"/>
                </a:moveTo>
                <a:lnTo>
                  <a:pt x="2798408" y="0"/>
                </a:lnTo>
                <a:lnTo>
                  <a:pt x="2798408" y="2798408"/>
                </a:lnTo>
                <a:lnTo>
                  <a:pt x="0" y="2798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036418" y="9977667"/>
            <a:ext cx="4251582" cy="32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2100" spc="19">
                <a:solidFill>
                  <a:srgbClr val="010202"/>
                </a:solidFill>
                <a:latin typeface="TT Rounds Condensed"/>
              </a:rPr>
              <a:t>Elaboró: C.P. Héctor Aguilera Camacho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1676</Words>
  <Application>Microsoft Office PowerPoint</Application>
  <PresentationFormat>Personalizado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TT Rounds Condensed</vt:lpstr>
      <vt:lpstr>Arial</vt:lpstr>
      <vt:lpstr>Calibri</vt:lpstr>
      <vt:lpstr>TT Rounds Condensed Light</vt:lpstr>
      <vt:lpstr>TT Rounds Condensed Bold Italics</vt:lpstr>
      <vt:lpstr>TT Rounds Condensed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Aechac.pptx</dc:title>
  <cp:lastModifiedBy>Usuario de Windows</cp:lastModifiedBy>
  <cp:revision>3</cp:revision>
  <dcterms:created xsi:type="dcterms:W3CDTF">2006-08-16T00:00:00Z</dcterms:created>
  <dcterms:modified xsi:type="dcterms:W3CDTF">2024-02-07T19:54:22Z</dcterms:modified>
  <dc:identifier>DAF2-ZqS4yw</dc:identifier>
</cp:coreProperties>
</file>