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599794" cy="2181860"/>
          </a:xfrm>
          <a:custGeom>
            <a:avLst/>
            <a:gdLst/>
            <a:ahLst/>
            <a:cxnLst/>
            <a:rect l="l" t="t" r="r" b="b"/>
            <a:pathLst>
              <a:path w="13599794" h="2181860">
                <a:moveTo>
                  <a:pt x="0" y="0"/>
                </a:moveTo>
                <a:lnTo>
                  <a:pt x="13599519" y="0"/>
                </a:lnTo>
                <a:lnTo>
                  <a:pt x="12340655" y="2181590"/>
                </a:lnTo>
                <a:lnTo>
                  <a:pt x="95201" y="2181590"/>
                </a:lnTo>
                <a:lnTo>
                  <a:pt x="0" y="2016606"/>
                </a:lnTo>
                <a:lnTo>
                  <a:pt x="0" y="0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03033"/>
            <a:ext cx="3240405" cy="4184015"/>
          </a:xfrm>
          <a:custGeom>
            <a:avLst/>
            <a:gdLst/>
            <a:ahLst/>
            <a:cxnLst/>
            <a:rect l="l" t="t" r="r" b="b"/>
            <a:pathLst>
              <a:path w="3240405" h="4184015">
                <a:moveTo>
                  <a:pt x="3240266" y="4183966"/>
                </a:moveTo>
                <a:lnTo>
                  <a:pt x="0" y="4183966"/>
                </a:lnTo>
                <a:lnTo>
                  <a:pt x="0" y="0"/>
                </a:lnTo>
                <a:lnTo>
                  <a:pt x="824454" y="0"/>
                </a:lnTo>
                <a:lnTo>
                  <a:pt x="3240266" y="4183966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751678"/>
            <a:ext cx="2040889" cy="3535679"/>
          </a:xfrm>
          <a:custGeom>
            <a:avLst/>
            <a:gdLst/>
            <a:ahLst/>
            <a:cxnLst/>
            <a:rect l="l" t="t" r="r" b="b"/>
            <a:pathLst>
              <a:path w="2040889" h="3535679">
                <a:moveTo>
                  <a:pt x="0" y="0"/>
                </a:moveTo>
                <a:lnTo>
                  <a:pt x="2040877" y="3535321"/>
                </a:lnTo>
                <a:lnTo>
                  <a:pt x="0" y="3535321"/>
                </a:lnTo>
                <a:lnTo>
                  <a:pt x="0" y="0"/>
                </a:lnTo>
                <a:close/>
              </a:path>
            </a:pathLst>
          </a:custGeom>
          <a:solidFill>
            <a:srgbClr val="D4171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66491" y="751683"/>
            <a:ext cx="12353924" cy="878204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5198733" y="6103033"/>
            <a:ext cx="3089275" cy="4184015"/>
          </a:xfrm>
          <a:custGeom>
            <a:avLst/>
            <a:gdLst/>
            <a:ahLst/>
            <a:cxnLst/>
            <a:rect l="l" t="t" r="r" b="b"/>
            <a:pathLst>
              <a:path w="3089275" h="4184015">
                <a:moveTo>
                  <a:pt x="3089265" y="4183966"/>
                </a:moveTo>
                <a:lnTo>
                  <a:pt x="0" y="4183966"/>
                </a:lnTo>
                <a:lnTo>
                  <a:pt x="2415810" y="0"/>
                </a:lnTo>
                <a:lnTo>
                  <a:pt x="3089265" y="0"/>
                </a:lnTo>
                <a:lnTo>
                  <a:pt x="3089265" y="4183966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6319291" y="6876694"/>
            <a:ext cx="1969135" cy="3410585"/>
          </a:xfrm>
          <a:custGeom>
            <a:avLst/>
            <a:gdLst/>
            <a:ahLst/>
            <a:cxnLst/>
            <a:rect l="l" t="t" r="r" b="b"/>
            <a:pathLst>
              <a:path w="1969134" h="3410584">
                <a:moveTo>
                  <a:pt x="1968707" y="0"/>
                </a:moveTo>
                <a:lnTo>
                  <a:pt x="1968707" y="3410305"/>
                </a:lnTo>
                <a:lnTo>
                  <a:pt x="0" y="3410305"/>
                </a:lnTo>
                <a:lnTo>
                  <a:pt x="1968707" y="0"/>
                </a:lnTo>
                <a:close/>
              </a:path>
            </a:pathLst>
          </a:custGeom>
          <a:solidFill>
            <a:srgbClr val="D417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368" y="585850"/>
            <a:ext cx="17333263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6641" y="2256217"/>
            <a:ext cx="12491085" cy="401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85" y="585852"/>
            <a:ext cx="439864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0"/>
              <a:t>ANTECEDENTES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958146" y="2"/>
            <a:ext cx="5330190" cy="2176780"/>
            <a:chOff x="12958146" y="2"/>
            <a:chExt cx="5330190" cy="2176780"/>
          </a:xfrm>
        </p:grpSpPr>
        <p:sp>
          <p:nvSpPr>
            <p:cNvPr id="4" name="object 4"/>
            <p:cNvSpPr/>
            <p:nvPr/>
          </p:nvSpPr>
          <p:spPr>
            <a:xfrm>
              <a:off x="12958146" y="2"/>
              <a:ext cx="3237865" cy="2176780"/>
            </a:xfrm>
            <a:custGeom>
              <a:avLst/>
              <a:gdLst/>
              <a:ahLst/>
              <a:cxnLst/>
              <a:rect l="l" t="t" r="r" b="b"/>
              <a:pathLst>
                <a:path w="3237865" h="2176780">
                  <a:moveTo>
                    <a:pt x="3237402" y="0"/>
                  </a:moveTo>
                  <a:lnTo>
                    <a:pt x="631960" y="0"/>
                  </a:lnTo>
                  <a:lnTo>
                    <a:pt x="438788" y="334328"/>
                  </a:lnTo>
                  <a:lnTo>
                    <a:pt x="0" y="1092397"/>
                  </a:lnTo>
                  <a:lnTo>
                    <a:pt x="627647" y="2176444"/>
                  </a:lnTo>
                  <a:lnTo>
                    <a:pt x="1978281" y="2176444"/>
                  </a:lnTo>
                  <a:lnTo>
                    <a:pt x="2380193" y="1482218"/>
                  </a:lnTo>
                  <a:lnTo>
                    <a:pt x="2380492" y="1482218"/>
                  </a:lnTo>
                  <a:lnTo>
                    <a:pt x="3237402" y="0"/>
                  </a:lnTo>
                  <a:close/>
                </a:path>
                <a:path w="3237865" h="2176780">
                  <a:moveTo>
                    <a:pt x="2380492" y="1482218"/>
                  </a:moveTo>
                  <a:lnTo>
                    <a:pt x="2380193" y="1482218"/>
                  </a:lnTo>
                  <a:lnTo>
                    <a:pt x="2380382" y="1482407"/>
                  </a:lnTo>
                  <a:lnTo>
                    <a:pt x="2380492" y="1482218"/>
                  </a:lnTo>
                  <a:close/>
                </a:path>
              </a:pathLst>
            </a:custGeom>
            <a:solidFill>
              <a:srgbClr val="D417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563983" y="2"/>
              <a:ext cx="2724150" cy="2176780"/>
            </a:xfrm>
            <a:custGeom>
              <a:avLst/>
              <a:gdLst/>
              <a:ahLst/>
              <a:cxnLst/>
              <a:rect l="l" t="t" r="r" b="b"/>
              <a:pathLst>
                <a:path w="2724150" h="2176780">
                  <a:moveTo>
                    <a:pt x="2724017" y="0"/>
                  </a:moveTo>
                  <a:lnTo>
                    <a:pt x="632482" y="0"/>
                  </a:lnTo>
                  <a:lnTo>
                    <a:pt x="0" y="1092397"/>
                  </a:lnTo>
                  <a:lnTo>
                    <a:pt x="627647" y="2176444"/>
                  </a:lnTo>
                  <a:lnTo>
                    <a:pt x="1978281" y="2176444"/>
                  </a:lnTo>
                  <a:lnTo>
                    <a:pt x="2348756" y="1536528"/>
                  </a:lnTo>
                  <a:lnTo>
                    <a:pt x="2352241" y="1536528"/>
                  </a:lnTo>
                  <a:lnTo>
                    <a:pt x="2724017" y="892062"/>
                  </a:lnTo>
                  <a:lnTo>
                    <a:pt x="2724017" y="0"/>
                  </a:lnTo>
                  <a:close/>
                </a:path>
                <a:path w="2724150" h="2176780">
                  <a:moveTo>
                    <a:pt x="2352241" y="1536528"/>
                  </a:moveTo>
                  <a:lnTo>
                    <a:pt x="2348756" y="1536528"/>
                  </a:lnTo>
                  <a:lnTo>
                    <a:pt x="2351313" y="1538137"/>
                  </a:lnTo>
                  <a:lnTo>
                    <a:pt x="2352241" y="1536528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826131"/>
            <a:ext cx="2057399" cy="14573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95377" y="2507880"/>
            <a:ext cx="4855395" cy="72830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1985" y="2599120"/>
            <a:ext cx="12935585" cy="620903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algn="just" marL="12700" marR="5080">
              <a:lnSpc>
                <a:spcPts val="3450"/>
              </a:lnSpc>
              <a:spcBef>
                <a:spcPts val="540"/>
              </a:spcBef>
            </a:pPr>
            <a:r>
              <a:rPr dirty="0" sz="3200" spc="10">
                <a:latin typeface="Trebuchet MS"/>
                <a:cs typeface="Trebuchet MS"/>
              </a:rPr>
              <a:t>La </a:t>
            </a:r>
            <a:r>
              <a:rPr dirty="0" sz="3200" spc="45">
                <a:latin typeface="Trebuchet MS"/>
                <a:cs typeface="Trebuchet MS"/>
              </a:rPr>
              <a:t>Asociación </a:t>
            </a:r>
            <a:r>
              <a:rPr dirty="0" sz="3200" spc="60">
                <a:latin typeface="Trebuchet MS"/>
                <a:cs typeface="Trebuchet MS"/>
              </a:rPr>
              <a:t>de </a:t>
            </a:r>
            <a:r>
              <a:rPr dirty="0" sz="3200" spc="65">
                <a:latin typeface="Trebuchet MS"/>
                <a:cs typeface="Trebuchet MS"/>
              </a:rPr>
              <a:t>Empresarios </a:t>
            </a:r>
            <a:r>
              <a:rPr dirty="0" sz="3200" spc="-5">
                <a:latin typeface="Trebuchet MS"/>
                <a:cs typeface="Trebuchet MS"/>
              </a:rPr>
              <a:t>y </a:t>
            </a:r>
            <a:r>
              <a:rPr dirty="0" sz="3200" spc="55">
                <a:latin typeface="Trebuchet MS"/>
                <a:cs typeface="Trebuchet MS"/>
              </a:rPr>
              <a:t>Ciudades </a:t>
            </a:r>
            <a:r>
              <a:rPr dirty="0" sz="3200" spc="15">
                <a:latin typeface="Trebuchet MS"/>
                <a:cs typeface="Trebuchet MS"/>
              </a:rPr>
              <a:t>Hermanas, </a:t>
            </a:r>
            <a:r>
              <a:rPr dirty="0" sz="3200" spc="-254">
                <a:latin typeface="Trebuchet MS"/>
                <a:cs typeface="Trebuchet MS"/>
              </a:rPr>
              <a:t>A.C. </a:t>
            </a:r>
            <a:r>
              <a:rPr dirty="0" sz="3200" spc="70">
                <a:latin typeface="Trebuchet MS"/>
                <a:cs typeface="Trebuchet MS"/>
              </a:rPr>
              <a:t>con </a:t>
            </a:r>
            <a:r>
              <a:rPr dirty="0" sz="3200" spc="90">
                <a:latin typeface="Trebuchet MS"/>
                <a:cs typeface="Trebuchet MS"/>
              </a:rPr>
              <a:t>base </a:t>
            </a:r>
            <a:r>
              <a:rPr dirty="0" sz="3200" spc="60">
                <a:latin typeface="Trebuchet MS"/>
                <a:cs typeface="Trebuchet MS"/>
              </a:rPr>
              <a:t>en </a:t>
            </a:r>
            <a:r>
              <a:rPr dirty="0" sz="3200" spc="-950">
                <a:latin typeface="Trebuchet MS"/>
                <a:cs typeface="Trebuchet MS"/>
              </a:rPr>
              <a:t> </a:t>
            </a:r>
            <a:r>
              <a:rPr dirty="0" sz="3200" spc="20">
                <a:latin typeface="Trebuchet MS"/>
                <a:cs typeface="Trebuchet MS"/>
              </a:rPr>
              <a:t>la </a:t>
            </a:r>
            <a:r>
              <a:rPr dirty="0" sz="3200" spc="45">
                <a:latin typeface="Trebuchet MS"/>
                <a:cs typeface="Trebuchet MS"/>
              </a:rPr>
              <a:t>Agenda </a:t>
            </a:r>
            <a:r>
              <a:rPr dirty="0" sz="3200" spc="5">
                <a:latin typeface="Trebuchet MS"/>
                <a:cs typeface="Trebuchet MS"/>
              </a:rPr>
              <a:t>2030 </a:t>
            </a:r>
            <a:r>
              <a:rPr dirty="0" sz="3200" spc="50">
                <a:latin typeface="Trebuchet MS"/>
                <a:cs typeface="Trebuchet MS"/>
              </a:rPr>
              <a:t>promueve </a:t>
            </a:r>
            <a:r>
              <a:rPr dirty="0" sz="3200" spc="-10">
                <a:latin typeface="Trebuchet MS"/>
                <a:cs typeface="Trebuchet MS"/>
              </a:rPr>
              <a:t>el </a:t>
            </a:r>
            <a:r>
              <a:rPr dirty="0" sz="3200" spc="25">
                <a:latin typeface="Trebuchet MS"/>
                <a:cs typeface="Trebuchet MS"/>
              </a:rPr>
              <a:t>Acceso Igualitario </a:t>
            </a:r>
            <a:r>
              <a:rPr dirty="0" sz="3200" spc="55">
                <a:latin typeface="Trebuchet MS"/>
                <a:cs typeface="Trebuchet MS"/>
              </a:rPr>
              <a:t>a </a:t>
            </a:r>
            <a:r>
              <a:rPr dirty="0" sz="3200" spc="80">
                <a:latin typeface="Trebuchet MS"/>
                <a:cs typeface="Trebuchet MS"/>
              </a:rPr>
              <a:t>las </a:t>
            </a:r>
            <a:r>
              <a:rPr dirty="0" sz="3200" spc="30">
                <a:latin typeface="Trebuchet MS"/>
                <a:cs typeface="Trebuchet MS"/>
              </a:rPr>
              <a:t>Oportunidades, </a:t>
            </a:r>
            <a:r>
              <a:rPr dirty="0" sz="3200" spc="35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el </a:t>
            </a:r>
            <a:r>
              <a:rPr dirty="0" sz="3200" spc="15">
                <a:latin typeface="Trebuchet MS"/>
                <a:cs typeface="Trebuchet MS"/>
              </a:rPr>
              <a:t>Empoderamiento, </a:t>
            </a:r>
            <a:r>
              <a:rPr dirty="0" sz="3200" spc="-10">
                <a:latin typeface="Trebuchet MS"/>
                <a:cs typeface="Trebuchet MS"/>
              </a:rPr>
              <a:t>el </a:t>
            </a:r>
            <a:r>
              <a:rPr dirty="0" sz="3200" spc="-35">
                <a:latin typeface="Trebuchet MS"/>
                <a:cs typeface="Trebuchet MS"/>
              </a:rPr>
              <a:t>Ejercicio </a:t>
            </a:r>
            <a:r>
              <a:rPr dirty="0" sz="3200" spc="60">
                <a:latin typeface="Trebuchet MS"/>
                <a:cs typeface="Trebuchet MS"/>
              </a:rPr>
              <a:t>de </a:t>
            </a:r>
            <a:r>
              <a:rPr dirty="0" sz="3200" spc="110">
                <a:latin typeface="Trebuchet MS"/>
                <a:cs typeface="Trebuchet MS"/>
              </a:rPr>
              <a:t>los </a:t>
            </a:r>
            <a:r>
              <a:rPr dirty="0" sz="3200" spc="55">
                <a:latin typeface="Trebuchet MS"/>
                <a:cs typeface="Trebuchet MS"/>
              </a:rPr>
              <a:t>Derechos </a:t>
            </a:r>
            <a:r>
              <a:rPr dirty="0" sz="3200" spc="60">
                <a:latin typeface="Trebuchet MS"/>
                <a:cs typeface="Trebuchet MS"/>
              </a:rPr>
              <a:t>de </a:t>
            </a:r>
            <a:r>
              <a:rPr dirty="0" sz="3200" spc="80">
                <a:latin typeface="Trebuchet MS"/>
                <a:cs typeface="Trebuchet MS"/>
              </a:rPr>
              <a:t>las </a:t>
            </a:r>
            <a:r>
              <a:rPr dirty="0" sz="3200" spc="-25">
                <a:latin typeface="Trebuchet MS"/>
                <a:cs typeface="Trebuchet MS"/>
              </a:rPr>
              <a:t>Mujeres, </a:t>
            </a:r>
            <a:r>
              <a:rPr dirty="0" sz="3200" spc="80">
                <a:latin typeface="Trebuchet MS"/>
                <a:cs typeface="Trebuchet MS"/>
              </a:rPr>
              <a:t>por </a:t>
            </a:r>
            <a:r>
              <a:rPr dirty="0" sz="3200" spc="85">
                <a:latin typeface="Trebuchet MS"/>
                <a:cs typeface="Trebuchet MS"/>
              </a:rPr>
              <a:t> </a:t>
            </a:r>
            <a:r>
              <a:rPr dirty="0" sz="3200" spc="65">
                <a:latin typeface="Trebuchet MS"/>
                <a:cs typeface="Trebuchet MS"/>
              </a:rPr>
              <a:t>medio</a:t>
            </a:r>
            <a:r>
              <a:rPr dirty="0" sz="3200" spc="-110">
                <a:latin typeface="Trebuchet MS"/>
                <a:cs typeface="Trebuchet MS"/>
              </a:rPr>
              <a:t> </a:t>
            </a:r>
            <a:r>
              <a:rPr dirty="0" sz="3200" spc="60">
                <a:latin typeface="Trebuchet MS"/>
                <a:cs typeface="Trebuchet MS"/>
              </a:rPr>
              <a:t>de</a:t>
            </a:r>
            <a:r>
              <a:rPr dirty="0" sz="3200" spc="-105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acciones,</a:t>
            </a:r>
            <a:r>
              <a:rPr dirty="0" sz="3200" spc="-110">
                <a:latin typeface="Trebuchet MS"/>
                <a:cs typeface="Trebuchet MS"/>
              </a:rPr>
              <a:t> </a:t>
            </a:r>
            <a:r>
              <a:rPr dirty="0" sz="3200" spc="15">
                <a:latin typeface="Trebuchet MS"/>
                <a:cs typeface="Trebuchet MS"/>
              </a:rPr>
              <a:t>relativas</a:t>
            </a:r>
            <a:r>
              <a:rPr dirty="0" sz="3200" spc="-105">
                <a:latin typeface="Trebuchet MS"/>
                <a:cs typeface="Trebuchet MS"/>
              </a:rPr>
              <a:t> </a:t>
            </a:r>
            <a:r>
              <a:rPr dirty="0" sz="3200" spc="55">
                <a:latin typeface="Trebuchet MS"/>
                <a:cs typeface="Trebuchet MS"/>
              </a:rPr>
              <a:t>a</a:t>
            </a:r>
            <a:r>
              <a:rPr dirty="0" sz="3200" spc="-110">
                <a:latin typeface="Trebuchet MS"/>
                <a:cs typeface="Trebuchet MS"/>
              </a:rPr>
              <a:t> </a:t>
            </a:r>
            <a:r>
              <a:rPr dirty="0" sz="3200" spc="20">
                <a:latin typeface="Trebuchet MS"/>
                <a:cs typeface="Trebuchet MS"/>
              </a:rPr>
              <a:t>la</a:t>
            </a:r>
            <a:r>
              <a:rPr dirty="0" sz="3200" spc="-105">
                <a:latin typeface="Trebuchet MS"/>
                <a:cs typeface="Trebuchet MS"/>
              </a:rPr>
              <a:t> </a:t>
            </a:r>
            <a:r>
              <a:rPr dirty="0" sz="3200" spc="60">
                <a:latin typeface="Trebuchet MS"/>
                <a:cs typeface="Trebuchet MS"/>
              </a:rPr>
              <a:t>igualdad</a:t>
            </a:r>
            <a:r>
              <a:rPr dirty="0" sz="3200" spc="-110">
                <a:latin typeface="Trebuchet MS"/>
                <a:cs typeface="Trebuchet MS"/>
              </a:rPr>
              <a:t> </a:t>
            </a:r>
            <a:r>
              <a:rPr dirty="0" sz="3200" spc="45">
                <a:latin typeface="Trebuchet MS"/>
                <a:cs typeface="Trebuchet MS"/>
              </a:rPr>
              <a:t>sustantiva</a:t>
            </a:r>
            <a:r>
              <a:rPr dirty="0" sz="3200" spc="-105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entre</a:t>
            </a:r>
            <a:r>
              <a:rPr dirty="0" sz="3200" spc="-110">
                <a:latin typeface="Trebuchet MS"/>
                <a:cs typeface="Trebuchet MS"/>
              </a:rPr>
              <a:t> </a:t>
            </a:r>
            <a:r>
              <a:rPr dirty="0" sz="3200" spc="90">
                <a:latin typeface="Trebuchet MS"/>
                <a:cs typeface="Trebuchet MS"/>
              </a:rPr>
              <a:t>hombres</a:t>
            </a:r>
            <a:r>
              <a:rPr dirty="0" sz="3200" spc="-105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y </a:t>
            </a:r>
            <a:r>
              <a:rPr dirty="0" sz="3200" spc="-950">
                <a:latin typeface="Trebuchet MS"/>
                <a:cs typeface="Trebuchet MS"/>
              </a:rPr>
              <a:t> </a:t>
            </a:r>
            <a:r>
              <a:rPr dirty="0" sz="3200" spc="-45">
                <a:latin typeface="Trebuchet MS"/>
                <a:cs typeface="Trebuchet MS"/>
              </a:rPr>
              <a:t>mujeres,</a:t>
            </a:r>
            <a:r>
              <a:rPr dirty="0" sz="3200" spc="-40">
                <a:latin typeface="Trebuchet MS"/>
                <a:cs typeface="Trebuchet MS"/>
              </a:rPr>
              <a:t> </a:t>
            </a:r>
            <a:r>
              <a:rPr dirty="0" sz="3200" spc="20">
                <a:latin typeface="Trebuchet MS"/>
                <a:cs typeface="Trebuchet MS"/>
              </a:rPr>
              <a:t>la</a:t>
            </a:r>
            <a:r>
              <a:rPr dirty="0" sz="3200" spc="25">
                <a:latin typeface="Trebuchet MS"/>
                <a:cs typeface="Trebuchet MS"/>
              </a:rPr>
              <a:t> </a:t>
            </a:r>
            <a:r>
              <a:rPr dirty="0" sz="3200" spc="30">
                <a:latin typeface="Trebuchet MS"/>
                <a:cs typeface="Trebuchet MS"/>
              </a:rPr>
              <a:t>transversalización</a:t>
            </a:r>
            <a:r>
              <a:rPr dirty="0" sz="3200" spc="35">
                <a:latin typeface="Trebuchet MS"/>
                <a:cs typeface="Trebuchet MS"/>
              </a:rPr>
              <a:t> </a:t>
            </a:r>
            <a:r>
              <a:rPr dirty="0" sz="3200" spc="60">
                <a:latin typeface="Trebuchet MS"/>
                <a:cs typeface="Trebuchet MS"/>
              </a:rPr>
              <a:t>de</a:t>
            </a:r>
            <a:r>
              <a:rPr dirty="0" sz="3200" spc="65">
                <a:latin typeface="Trebuchet MS"/>
                <a:cs typeface="Trebuchet MS"/>
              </a:rPr>
              <a:t> </a:t>
            </a:r>
            <a:r>
              <a:rPr dirty="0" sz="3200" spc="20">
                <a:latin typeface="Trebuchet MS"/>
                <a:cs typeface="Trebuchet MS"/>
              </a:rPr>
              <a:t>la</a:t>
            </a:r>
            <a:r>
              <a:rPr dirty="0" sz="3200" spc="25">
                <a:latin typeface="Trebuchet MS"/>
                <a:cs typeface="Trebuchet MS"/>
              </a:rPr>
              <a:t> </a:t>
            </a:r>
            <a:r>
              <a:rPr dirty="0" sz="3200" spc="20">
                <a:latin typeface="Trebuchet MS"/>
                <a:cs typeface="Trebuchet MS"/>
              </a:rPr>
              <a:t>perspectiva</a:t>
            </a:r>
            <a:r>
              <a:rPr dirty="0" sz="3200" spc="25">
                <a:latin typeface="Trebuchet MS"/>
                <a:cs typeface="Trebuchet MS"/>
              </a:rPr>
              <a:t> </a:t>
            </a:r>
            <a:r>
              <a:rPr dirty="0" sz="3200" spc="60">
                <a:latin typeface="Trebuchet MS"/>
                <a:cs typeface="Trebuchet MS"/>
              </a:rPr>
              <a:t>de</a:t>
            </a:r>
            <a:r>
              <a:rPr dirty="0" sz="3200" spc="65">
                <a:latin typeface="Trebuchet MS"/>
                <a:cs typeface="Trebuchet MS"/>
              </a:rPr>
              <a:t> </a:t>
            </a:r>
            <a:r>
              <a:rPr dirty="0" sz="3200" spc="-20">
                <a:latin typeface="Trebuchet MS"/>
                <a:cs typeface="Trebuchet MS"/>
              </a:rPr>
              <a:t>genero,</a:t>
            </a:r>
            <a:r>
              <a:rPr dirty="0" sz="3200" spc="-15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y</a:t>
            </a:r>
            <a:r>
              <a:rPr dirty="0" sz="3200">
                <a:latin typeface="Trebuchet MS"/>
                <a:cs typeface="Trebuchet MS"/>
              </a:rPr>
              <a:t> </a:t>
            </a:r>
            <a:r>
              <a:rPr dirty="0" sz="3200" spc="20">
                <a:latin typeface="Trebuchet MS"/>
                <a:cs typeface="Trebuchet MS"/>
              </a:rPr>
              <a:t>la </a:t>
            </a:r>
            <a:r>
              <a:rPr dirty="0" sz="3200" spc="-950">
                <a:latin typeface="Trebuchet MS"/>
                <a:cs typeface="Trebuchet MS"/>
              </a:rPr>
              <a:t> </a:t>
            </a:r>
            <a:r>
              <a:rPr dirty="0" sz="3200" spc="70">
                <a:latin typeface="Trebuchet MS"/>
                <a:cs typeface="Trebuchet MS"/>
              </a:rPr>
              <a:t>promoción </a:t>
            </a:r>
            <a:r>
              <a:rPr dirty="0" sz="3200" spc="60">
                <a:latin typeface="Trebuchet MS"/>
                <a:cs typeface="Trebuchet MS"/>
              </a:rPr>
              <a:t>de </a:t>
            </a:r>
            <a:r>
              <a:rPr dirty="0" sz="3200" spc="20">
                <a:latin typeface="Trebuchet MS"/>
                <a:cs typeface="Trebuchet MS"/>
              </a:rPr>
              <a:t>la </a:t>
            </a:r>
            <a:r>
              <a:rPr dirty="0" sz="3200" spc="25">
                <a:latin typeface="Trebuchet MS"/>
                <a:cs typeface="Trebuchet MS"/>
              </a:rPr>
              <a:t>erradicación </a:t>
            </a:r>
            <a:r>
              <a:rPr dirty="0" sz="3200" spc="60">
                <a:latin typeface="Trebuchet MS"/>
                <a:cs typeface="Trebuchet MS"/>
              </a:rPr>
              <a:t>de </a:t>
            </a:r>
            <a:r>
              <a:rPr dirty="0" sz="3200" spc="20">
                <a:latin typeface="Trebuchet MS"/>
                <a:cs typeface="Trebuchet MS"/>
              </a:rPr>
              <a:t>la violencia contra </a:t>
            </a:r>
            <a:r>
              <a:rPr dirty="0" sz="3200" spc="80">
                <a:latin typeface="Trebuchet MS"/>
                <a:cs typeface="Trebuchet MS"/>
              </a:rPr>
              <a:t>las </a:t>
            </a:r>
            <a:r>
              <a:rPr dirty="0" sz="3200" spc="10">
                <a:latin typeface="Trebuchet MS"/>
                <a:cs typeface="Trebuchet MS"/>
              </a:rPr>
              <a:t>mujeres </a:t>
            </a:r>
            <a:r>
              <a:rPr dirty="0" sz="3200" spc="80">
                <a:latin typeface="Trebuchet MS"/>
                <a:cs typeface="Trebuchet MS"/>
              </a:rPr>
              <a:t>por </a:t>
            </a:r>
            <a:r>
              <a:rPr dirty="0" sz="3200" spc="85">
                <a:latin typeface="Trebuchet MS"/>
                <a:cs typeface="Trebuchet MS"/>
              </a:rPr>
              <a:t> </a:t>
            </a:r>
            <a:r>
              <a:rPr dirty="0" sz="3200" spc="35">
                <a:latin typeface="Trebuchet MS"/>
                <a:cs typeface="Trebuchet MS"/>
              </a:rPr>
              <a:t>razón</a:t>
            </a:r>
            <a:r>
              <a:rPr dirty="0" sz="3200" spc="-125">
                <a:latin typeface="Trebuchet MS"/>
                <a:cs typeface="Trebuchet MS"/>
              </a:rPr>
              <a:t> </a:t>
            </a:r>
            <a:r>
              <a:rPr dirty="0" sz="3200" spc="60">
                <a:latin typeface="Trebuchet MS"/>
                <a:cs typeface="Trebuchet MS"/>
              </a:rPr>
              <a:t>de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 spc="50">
                <a:latin typeface="Trebuchet MS"/>
                <a:cs typeface="Trebuchet MS"/>
              </a:rPr>
              <a:t>genero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y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 spc="55">
                <a:latin typeface="Trebuchet MS"/>
                <a:cs typeface="Trebuchet MS"/>
              </a:rPr>
              <a:t>condición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 spc="-15">
                <a:latin typeface="Trebuchet MS"/>
                <a:cs typeface="Trebuchet MS"/>
              </a:rPr>
              <a:t>social.</a:t>
            </a:r>
            <a:endParaRPr sz="3200">
              <a:latin typeface="Trebuchet MS"/>
              <a:cs typeface="Trebuchet MS"/>
            </a:endParaRPr>
          </a:p>
          <a:p>
            <a:pPr algn="just" marL="12700" marR="8890">
              <a:lnSpc>
                <a:spcPts val="3450"/>
              </a:lnSpc>
            </a:pPr>
            <a:r>
              <a:rPr dirty="0" sz="3200" spc="55">
                <a:latin typeface="Trebuchet MS"/>
                <a:cs typeface="Trebuchet MS"/>
              </a:rPr>
              <a:t>En </a:t>
            </a:r>
            <a:r>
              <a:rPr dirty="0" sz="3200" spc="-5">
                <a:latin typeface="Trebuchet MS"/>
                <a:cs typeface="Trebuchet MS"/>
              </a:rPr>
              <a:t>América </a:t>
            </a:r>
            <a:r>
              <a:rPr dirty="0" sz="3200" spc="-50">
                <a:latin typeface="Trebuchet MS"/>
                <a:cs typeface="Trebuchet MS"/>
              </a:rPr>
              <a:t>Latina, </a:t>
            </a:r>
            <a:r>
              <a:rPr dirty="0" sz="3200" spc="35">
                <a:latin typeface="Trebuchet MS"/>
                <a:cs typeface="Trebuchet MS"/>
              </a:rPr>
              <a:t>México </a:t>
            </a:r>
            <a:r>
              <a:rPr dirty="0" sz="3200" spc="95">
                <a:latin typeface="Trebuchet MS"/>
                <a:cs typeface="Trebuchet MS"/>
              </a:rPr>
              <a:t>es </a:t>
            </a:r>
            <a:r>
              <a:rPr dirty="0" sz="3200" spc="-10">
                <a:latin typeface="Trebuchet MS"/>
                <a:cs typeface="Trebuchet MS"/>
              </a:rPr>
              <a:t>el </a:t>
            </a:r>
            <a:r>
              <a:rPr dirty="0" sz="3200" spc="105">
                <a:latin typeface="Trebuchet MS"/>
                <a:cs typeface="Trebuchet MS"/>
              </a:rPr>
              <a:t>segundo </a:t>
            </a:r>
            <a:r>
              <a:rPr dirty="0" sz="3200" spc="85">
                <a:latin typeface="Trebuchet MS"/>
                <a:cs typeface="Trebuchet MS"/>
              </a:rPr>
              <a:t>país</a:t>
            </a:r>
            <a:r>
              <a:rPr dirty="0" sz="3200" spc="90">
                <a:latin typeface="Trebuchet MS"/>
                <a:cs typeface="Trebuchet MS"/>
              </a:rPr>
              <a:t> </a:t>
            </a:r>
            <a:r>
              <a:rPr dirty="0" sz="3200" spc="100">
                <a:latin typeface="Trebuchet MS"/>
                <a:cs typeface="Trebuchet MS"/>
              </a:rPr>
              <a:t>después </a:t>
            </a:r>
            <a:r>
              <a:rPr dirty="0" sz="3200" spc="60">
                <a:latin typeface="Trebuchet MS"/>
                <a:cs typeface="Trebuchet MS"/>
              </a:rPr>
              <a:t>de </a:t>
            </a:r>
            <a:r>
              <a:rPr dirty="0" sz="3200" spc="-10">
                <a:latin typeface="Trebuchet MS"/>
                <a:cs typeface="Trebuchet MS"/>
              </a:rPr>
              <a:t>Chile </a:t>
            </a:r>
            <a:r>
              <a:rPr dirty="0" sz="3200" spc="-5">
                <a:latin typeface="Trebuchet MS"/>
                <a:cs typeface="Trebuchet MS"/>
              </a:rPr>
              <a:t> </a:t>
            </a:r>
            <a:r>
              <a:rPr dirty="0" sz="3200" spc="100">
                <a:latin typeface="Trebuchet MS"/>
                <a:cs typeface="Trebuchet MS"/>
              </a:rPr>
              <a:t>donde </a:t>
            </a:r>
            <a:r>
              <a:rPr dirty="0" sz="3200" spc="80">
                <a:latin typeface="Trebuchet MS"/>
                <a:cs typeface="Trebuchet MS"/>
              </a:rPr>
              <a:t>las </a:t>
            </a:r>
            <a:r>
              <a:rPr dirty="0" sz="3200" spc="10">
                <a:latin typeface="Trebuchet MS"/>
                <a:cs typeface="Trebuchet MS"/>
              </a:rPr>
              <a:t>mujeres </a:t>
            </a:r>
            <a:r>
              <a:rPr dirty="0" sz="3200" spc="15">
                <a:latin typeface="Trebuchet MS"/>
                <a:cs typeface="Trebuchet MS"/>
              </a:rPr>
              <a:t>tienen </a:t>
            </a:r>
            <a:r>
              <a:rPr dirty="0" sz="3200" spc="60">
                <a:latin typeface="Trebuchet MS"/>
                <a:cs typeface="Trebuchet MS"/>
              </a:rPr>
              <a:t>mayores </a:t>
            </a:r>
            <a:r>
              <a:rPr dirty="0" sz="3200" spc="75">
                <a:latin typeface="Trebuchet MS"/>
                <a:cs typeface="Trebuchet MS"/>
              </a:rPr>
              <a:t>oportunidades </a:t>
            </a:r>
            <a:r>
              <a:rPr dirty="0" sz="3200" spc="60">
                <a:latin typeface="Trebuchet MS"/>
                <a:cs typeface="Trebuchet MS"/>
              </a:rPr>
              <a:t>de </a:t>
            </a:r>
            <a:r>
              <a:rPr dirty="0" sz="3200" spc="-5">
                <a:latin typeface="Trebuchet MS"/>
                <a:cs typeface="Trebuchet MS"/>
              </a:rPr>
              <a:t>emprender, </a:t>
            </a:r>
            <a:r>
              <a:rPr dirty="0" sz="3200">
                <a:latin typeface="Trebuchet MS"/>
                <a:cs typeface="Trebuchet MS"/>
              </a:rPr>
              <a:t> </a:t>
            </a:r>
            <a:r>
              <a:rPr dirty="0" sz="3200" spc="75">
                <a:latin typeface="Trebuchet MS"/>
                <a:cs typeface="Trebuchet MS"/>
              </a:rPr>
              <a:t>demostrando </a:t>
            </a:r>
            <a:r>
              <a:rPr dirty="0" sz="3200" spc="70">
                <a:latin typeface="Trebuchet MS"/>
                <a:cs typeface="Trebuchet MS"/>
              </a:rPr>
              <a:t>con </a:t>
            </a:r>
            <a:r>
              <a:rPr dirty="0" sz="3200" spc="30">
                <a:latin typeface="Trebuchet MS"/>
                <a:cs typeface="Trebuchet MS"/>
              </a:rPr>
              <a:t>ello </a:t>
            </a:r>
            <a:r>
              <a:rPr dirty="0" sz="3200" spc="75">
                <a:latin typeface="Trebuchet MS"/>
                <a:cs typeface="Trebuchet MS"/>
              </a:rPr>
              <a:t>que </a:t>
            </a:r>
            <a:r>
              <a:rPr dirty="0" sz="3200" spc="-10">
                <a:latin typeface="Trebuchet MS"/>
                <a:cs typeface="Trebuchet MS"/>
              </a:rPr>
              <a:t>el </a:t>
            </a:r>
            <a:r>
              <a:rPr dirty="0" sz="3200" spc="5">
                <a:latin typeface="Trebuchet MS"/>
                <a:cs typeface="Trebuchet MS"/>
              </a:rPr>
              <a:t>actuar </a:t>
            </a:r>
            <a:r>
              <a:rPr dirty="0" sz="3200" spc="60">
                <a:latin typeface="Trebuchet MS"/>
                <a:cs typeface="Trebuchet MS"/>
              </a:rPr>
              <a:t>de </a:t>
            </a:r>
            <a:r>
              <a:rPr dirty="0" sz="3200" spc="80">
                <a:latin typeface="Trebuchet MS"/>
                <a:cs typeface="Trebuchet MS"/>
              </a:rPr>
              <a:t>las </a:t>
            </a:r>
            <a:r>
              <a:rPr dirty="0" sz="3200" spc="10">
                <a:latin typeface="Trebuchet MS"/>
                <a:cs typeface="Trebuchet MS"/>
              </a:rPr>
              <a:t>mujeres </a:t>
            </a:r>
            <a:r>
              <a:rPr dirty="0" sz="3200" spc="135">
                <a:latin typeface="Trebuchet MS"/>
                <a:cs typeface="Trebuchet MS"/>
              </a:rPr>
              <a:t>no </a:t>
            </a:r>
            <a:r>
              <a:rPr dirty="0" sz="3200" spc="-5">
                <a:latin typeface="Trebuchet MS"/>
                <a:cs typeface="Trebuchet MS"/>
              </a:rPr>
              <a:t>tiene </a:t>
            </a:r>
            <a:r>
              <a:rPr dirty="0" sz="3200" spc="-15">
                <a:latin typeface="Trebuchet MS"/>
                <a:cs typeface="Trebuchet MS"/>
              </a:rPr>
              <a:t>limite </a:t>
            </a:r>
            <a:r>
              <a:rPr dirty="0" sz="3200" spc="-5">
                <a:latin typeface="Trebuchet MS"/>
                <a:cs typeface="Trebuchet MS"/>
              </a:rPr>
              <a:t>y </a:t>
            </a:r>
            <a:r>
              <a:rPr dirty="0" sz="3200">
                <a:latin typeface="Trebuchet MS"/>
                <a:cs typeface="Trebuchet MS"/>
              </a:rPr>
              <a:t> </a:t>
            </a:r>
            <a:r>
              <a:rPr dirty="0" sz="3200" spc="150">
                <a:latin typeface="Trebuchet MS"/>
                <a:cs typeface="Trebuchet MS"/>
              </a:rPr>
              <a:t>su </a:t>
            </a:r>
            <a:r>
              <a:rPr dirty="0" sz="3200" spc="-60">
                <a:latin typeface="Trebuchet MS"/>
                <a:cs typeface="Trebuchet MS"/>
              </a:rPr>
              <a:t>trabajo, </a:t>
            </a:r>
            <a:r>
              <a:rPr dirty="0" sz="3200" spc="15">
                <a:latin typeface="Trebuchet MS"/>
                <a:cs typeface="Trebuchet MS"/>
              </a:rPr>
              <a:t>innovación, </a:t>
            </a:r>
            <a:r>
              <a:rPr dirty="0" sz="3200" spc="100">
                <a:latin typeface="Trebuchet MS"/>
                <a:cs typeface="Trebuchet MS"/>
              </a:rPr>
              <a:t>pasión </a:t>
            </a:r>
            <a:r>
              <a:rPr dirty="0" sz="3200" spc="-5">
                <a:latin typeface="Trebuchet MS"/>
                <a:cs typeface="Trebuchet MS"/>
              </a:rPr>
              <a:t>y </a:t>
            </a:r>
            <a:r>
              <a:rPr dirty="0" sz="3200" spc="40">
                <a:latin typeface="Trebuchet MS"/>
                <a:cs typeface="Trebuchet MS"/>
              </a:rPr>
              <a:t>presencia muestra </a:t>
            </a:r>
            <a:r>
              <a:rPr dirty="0" sz="3200" spc="45">
                <a:latin typeface="Trebuchet MS"/>
                <a:cs typeface="Trebuchet MS"/>
              </a:rPr>
              <a:t>cada </a:t>
            </a:r>
            <a:r>
              <a:rPr dirty="0" sz="3200" spc="-45">
                <a:latin typeface="Trebuchet MS"/>
                <a:cs typeface="Trebuchet MS"/>
              </a:rPr>
              <a:t>vez </a:t>
            </a:r>
            <a:r>
              <a:rPr dirty="0" sz="3200" spc="110">
                <a:latin typeface="Trebuchet MS"/>
                <a:cs typeface="Trebuchet MS"/>
              </a:rPr>
              <a:t>más </a:t>
            </a:r>
            <a:r>
              <a:rPr dirty="0" sz="3200" spc="60">
                <a:latin typeface="Trebuchet MS"/>
                <a:cs typeface="Trebuchet MS"/>
              </a:rPr>
              <a:t>de </a:t>
            </a:r>
            <a:r>
              <a:rPr dirty="0" sz="3200" spc="65">
                <a:latin typeface="Trebuchet MS"/>
                <a:cs typeface="Trebuchet MS"/>
              </a:rPr>
              <a:t> </a:t>
            </a:r>
            <a:r>
              <a:rPr dirty="0" sz="3200" spc="70">
                <a:latin typeface="Trebuchet MS"/>
                <a:cs typeface="Trebuchet MS"/>
              </a:rPr>
              <a:t>lo </a:t>
            </a:r>
            <a:r>
              <a:rPr dirty="0" sz="3200" spc="75">
                <a:latin typeface="Trebuchet MS"/>
                <a:cs typeface="Trebuchet MS"/>
              </a:rPr>
              <a:t>que pueden </a:t>
            </a:r>
            <a:r>
              <a:rPr dirty="0" sz="3200" spc="55">
                <a:latin typeface="Trebuchet MS"/>
                <a:cs typeface="Trebuchet MS"/>
              </a:rPr>
              <a:t>ser </a:t>
            </a:r>
            <a:r>
              <a:rPr dirty="0" sz="3200" spc="-15">
                <a:latin typeface="Trebuchet MS"/>
                <a:cs typeface="Trebuchet MS"/>
              </a:rPr>
              <a:t>capaces, </a:t>
            </a:r>
            <a:r>
              <a:rPr dirty="0" sz="3200" spc="75">
                <a:latin typeface="Trebuchet MS"/>
                <a:cs typeface="Trebuchet MS"/>
              </a:rPr>
              <a:t>logrando </a:t>
            </a:r>
            <a:r>
              <a:rPr dirty="0" sz="3200" spc="70">
                <a:latin typeface="Trebuchet MS"/>
                <a:cs typeface="Trebuchet MS"/>
              </a:rPr>
              <a:t>con </a:t>
            </a:r>
            <a:r>
              <a:rPr dirty="0" sz="3200" spc="30">
                <a:latin typeface="Trebuchet MS"/>
                <a:cs typeface="Trebuchet MS"/>
              </a:rPr>
              <a:t>ello </a:t>
            </a:r>
            <a:r>
              <a:rPr dirty="0" sz="3200" spc="50">
                <a:latin typeface="Trebuchet MS"/>
                <a:cs typeface="Trebuchet MS"/>
              </a:rPr>
              <a:t>romper </a:t>
            </a:r>
            <a:r>
              <a:rPr dirty="0" sz="3200" spc="45">
                <a:latin typeface="Trebuchet MS"/>
                <a:cs typeface="Trebuchet MS"/>
              </a:rPr>
              <a:t>barreras </a:t>
            </a:r>
            <a:r>
              <a:rPr dirty="0" sz="3200" spc="60">
                <a:latin typeface="Trebuchet MS"/>
                <a:cs typeface="Trebuchet MS"/>
              </a:rPr>
              <a:t>de </a:t>
            </a:r>
            <a:r>
              <a:rPr dirty="0" sz="3200" spc="65">
                <a:latin typeface="Trebuchet MS"/>
                <a:cs typeface="Trebuchet MS"/>
              </a:rPr>
              <a:t> </a:t>
            </a:r>
            <a:r>
              <a:rPr dirty="0" sz="3200" spc="70">
                <a:latin typeface="Trebuchet MS"/>
                <a:cs typeface="Trebuchet MS"/>
              </a:rPr>
              <a:t>desigualdad </a:t>
            </a:r>
            <a:r>
              <a:rPr dirty="0" sz="3200" spc="60">
                <a:latin typeface="Trebuchet MS"/>
                <a:cs typeface="Trebuchet MS"/>
              </a:rPr>
              <a:t>en </a:t>
            </a:r>
            <a:r>
              <a:rPr dirty="0" sz="3200" spc="-10">
                <a:latin typeface="Trebuchet MS"/>
                <a:cs typeface="Trebuchet MS"/>
              </a:rPr>
              <a:t>el </a:t>
            </a:r>
            <a:r>
              <a:rPr dirty="0" sz="3200" spc="45">
                <a:latin typeface="Trebuchet MS"/>
                <a:cs typeface="Trebuchet MS"/>
              </a:rPr>
              <a:t>mercado Laboral </a:t>
            </a:r>
            <a:r>
              <a:rPr dirty="0" sz="3200" spc="-409">
                <a:latin typeface="Trebuchet MS"/>
                <a:cs typeface="Trebuchet MS"/>
              </a:rPr>
              <a:t>,</a:t>
            </a:r>
            <a:r>
              <a:rPr dirty="0" sz="3200" spc="-40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Empresarial, </a:t>
            </a:r>
            <a:r>
              <a:rPr dirty="0" sz="3200" spc="-30">
                <a:latin typeface="Trebuchet MS"/>
                <a:cs typeface="Trebuchet MS"/>
              </a:rPr>
              <a:t>Político, </a:t>
            </a:r>
            <a:r>
              <a:rPr dirty="0" sz="3200" spc="50">
                <a:latin typeface="Trebuchet MS"/>
                <a:cs typeface="Trebuchet MS"/>
              </a:rPr>
              <a:t>Social</a:t>
            </a:r>
            <a:r>
              <a:rPr dirty="0" sz="3200" spc="55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y </a:t>
            </a:r>
            <a:r>
              <a:rPr dirty="0" sz="3200">
                <a:latin typeface="Trebuchet MS"/>
                <a:cs typeface="Trebuchet MS"/>
              </a:rPr>
              <a:t> </a:t>
            </a:r>
            <a:r>
              <a:rPr dirty="0" sz="3200" spc="10">
                <a:latin typeface="Trebuchet MS"/>
                <a:cs typeface="Trebuchet MS"/>
              </a:rPr>
              <a:t>Sustentable.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368" y="585850"/>
            <a:ext cx="160274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84"/>
              <a:t>F</a:t>
            </a:r>
            <a:r>
              <a:rPr dirty="0" spc="-70"/>
              <a:t>O</a:t>
            </a:r>
            <a:r>
              <a:rPr dirty="0" spc="10"/>
              <a:t>R</a:t>
            </a:r>
            <a:r>
              <a:rPr dirty="0" spc="-65"/>
              <a:t>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958146" y="0"/>
            <a:ext cx="5330190" cy="2176780"/>
            <a:chOff x="12958146" y="0"/>
            <a:chExt cx="5330190" cy="2176780"/>
          </a:xfrm>
        </p:grpSpPr>
        <p:sp>
          <p:nvSpPr>
            <p:cNvPr id="4" name="object 4"/>
            <p:cNvSpPr/>
            <p:nvPr/>
          </p:nvSpPr>
          <p:spPr>
            <a:xfrm>
              <a:off x="12958146" y="0"/>
              <a:ext cx="3237865" cy="2176780"/>
            </a:xfrm>
            <a:custGeom>
              <a:avLst/>
              <a:gdLst/>
              <a:ahLst/>
              <a:cxnLst/>
              <a:rect l="l" t="t" r="r" b="b"/>
              <a:pathLst>
                <a:path w="3237865" h="2176780">
                  <a:moveTo>
                    <a:pt x="3237402" y="0"/>
                  </a:moveTo>
                  <a:lnTo>
                    <a:pt x="631961" y="0"/>
                  </a:lnTo>
                  <a:lnTo>
                    <a:pt x="438788" y="334328"/>
                  </a:lnTo>
                  <a:lnTo>
                    <a:pt x="0" y="1092397"/>
                  </a:lnTo>
                  <a:lnTo>
                    <a:pt x="627647" y="2176444"/>
                  </a:lnTo>
                  <a:lnTo>
                    <a:pt x="1978281" y="2176444"/>
                  </a:lnTo>
                  <a:lnTo>
                    <a:pt x="2380193" y="1482218"/>
                  </a:lnTo>
                  <a:lnTo>
                    <a:pt x="2380492" y="1482218"/>
                  </a:lnTo>
                  <a:lnTo>
                    <a:pt x="3237402" y="0"/>
                  </a:lnTo>
                  <a:close/>
                </a:path>
                <a:path w="3237865" h="2176780">
                  <a:moveTo>
                    <a:pt x="2380492" y="1482218"/>
                  </a:moveTo>
                  <a:lnTo>
                    <a:pt x="2380193" y="1482218"/>
                  </a:lnTo>
                  <a:lnTo>
                    <a:pt x="2380382" y="1482408"/>
                  </a:lnTo>
                  <a:lnTo>
                    <a:pt x="2380492" y="1482218"/>
                  </a:lnTo>
                  <a:close/>
                </a:path>
              </a:pathLst>
            </a:custGeom>
            <a:solidFill>
              <a:srgbClr val="D417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563983" y="0"/>
              <a:ext cx="2724150" cy="2176780"/>
            </a:xfrm>
            <a:custGeom>
              <a:avLst/>
              <a:gdLst/>
              <a:ahLst/>
              <a:cxnLst/>
              <a:rect l="l" t="t" r="r" b="b"/>
              <a:pathLst>
                <a:path w="2724150" h="2176780">
                  <a:moveTo>
                    <a:pt x="2724017" y="0"/>
                  </a:moveTo>
                  <a:lnTo>
                    <a:pt x="632483" y="0"/>
                  </a:lnTo>
                  <a:lnTo>
                    <a:pt x="0" y="1092397"/>
                  </a:lnTo>
                  <a:lnTo>
                    <a:pt x="627647" y="2176444"/>
                  </a:lnTo>
                  <a:lnTo>
                    <a:pt x="1978282" y="2176444"/>
                  </a:lnTo>
                  <a:lnTo>
                    <a:pt x="2348756" y="1536528"/>
                  </a:lnTo>
                  <a:lnTo>
                    <a:pt x="2352241" y="1536528"/>
                  </a:lnTo>
                  <a:lnTo>
                    <a:pt x="2724017" y="892062"/>
                  </a:lnTo>
                  <a:lnTo>
                    <a:pt x="2724017" y="0"/>
                  </a:lnTo>
                  <a:close/>
                </a:path>
                <a:path w="2724150" h="2176780">
                  <a:moveTo>
                    <a:pt x="2352241" y="1536528"/>
                  </a:moveTo>
                  <a:lnTo>
                    <a:pt x="2348756" y="1536528"/>
                  </a:lnTo>
                  <a:lnTo>
                    <a:pt x="2351313" y="1538137"/>
                  </a:lnTo>
                  <a:lnTo>
                    <a:pt x="2352241" y="1536528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826129"/>
            <a:ext cx="2057399" cy="14573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93466" y="3249154"/>
            <a:ext cx="5246716" cy="52451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372268" y="6199567"/>
            <a:ext cx="36576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50">
                <a:latin typeface="Trebuchet MS"/>
                <a:cs typeface="Trebuchet MS"/>
              </a:rPr>
              <a:t>a</a:t>
            </a:r>
            <a:r>
              <a:rPr dirty="0" sz="3200" spc="-10">
                <a:latin typeface="Trebuchet MS"/>
                <a:cs typeface="Trebuchet MS"/>
              </a:rPr>
              <a:t>l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algn="just" marL="12700" marR="5080">
              <a:lnSpc>
                <a:spcPts val="3450"/>
              </a:lnSpc>
              <a:spcBef>
                <a:spcPts val="540"/>
              </a:spcBef>
            </a:pPr>
            <a:r>
              <a:rPr dirty="0" spc="65"/>
              <a:t>Por</a:t>
            </a:r>
            <a:r>
              <a:rPr dirty="0" spc="70"/>
              <a:t> lo</a:t>
            </a:r>
            <a:r>
              <a:rPr dirty="0" spc="75"/>
              <a:t> </a:t>
            </a:r>
            <a:r>
              <a:rPr dirty="0" spc="-30"/>
              <a:t>anterior,</a:t>
            </a:r>
            <a:r>
              <a:rPr dirty="0" spc="-25"/>
              <a:t> </a:t>
            </a:r>
            <a:r>
              <a:rPr dirty="0" spc="-50"/>
              <a:t>AECHAC</a:t>
            </a:r>
            <a:r>
              <a:rPr dirty="0" spc="-45"/>
              <a:t> </a:t>
            </a:r>
            <a:r>
              <a:rPr dirty="0" spc="-10"/>
              <a:t>realiza</a:t>
            </a:r>
            <a:r>
              <a:rPr dirty="0" spc="-5"/>
              <a:t> </a:t>
            </a:r>
            <a:r>
              <a:rPr dirty="0" spc="-10"/>
              <a:t>el</a:t>
            </a:r>
            <a:r>
              <a:rPr dirty="0" spc="-5"/>
              <a:t> </a:t>
            </a:r>
            <a:r>
              <a:rPr dirty="0" spc="-45"/>
              <a:t>“Foro</a:t>
            </a:r>
            <a:r>
              <a:rPr dirty="0" spc="-40"/>
              <a:t> </a:t>
            </a:r>
            <a:r>
              <a:rPr dirty="0" spc="30"/>
              <a:t>Internacional</a:t>
            </a:r>
            <a:r>
              <a:rPr dirty="0" spc="35"/>
              <a:t> </a:t>
            </a:r>
            <a:r>
              <a:rPr dirty="0" spc="60"/>
              <a:t>de </a:t>
            </a:r>
            <a:r>
              <a:rPr dirty="0" spc="65"/>
              <a:t> </a:t>
            </a:r>
            <a:r>
              <a:rPr dirty="0" spc="50"/>
              <a:t>Empoderamiento</a:t>
            </a:r>
            <a:r>
              <a:rPr dirty="0" spc="55"/>
              <a:t> Económico</a:t>
            </a:r>
            <a:r>
              <a:rPr dirty="0" spc="60"/>
              <a:t> </a:t>
            </a:r>
            <a:r>
              <a:rPr dirty="0" spc="-5"/>
              <a:t>y</a:t>
            </a:r>
            <a:r>
              <a:rPr dirty="0"/>
              <a:t> </a:t>
            </a:r>
            <a:r>
              <a:rPr dirty="0" spc="50"/>
              <a:t>Social</a:t>
            </a:r>
            <a:r>
              <a:rPr dirty="0" spc="55"/>
              <a:t> </a:t>
            </a:r>
            <a:r>
              <a:rPr dirty="0" spc="60"/>
              <a:t>de</a:t>
            </a:r>
            <a:r>
              <a:rPr dirty="0" spc="65"/>
              <a:t> </a:t>
            </a:r>
            <a:r>
              <a:rPr dirty="0" spc="20"/>
              <a:t>la</a:t>
            </a:r>
            <a:r>
              <a:rPr dirty="0" spc="25"/>
              <a:t> </a:t>
            </a:r>
            <a:r>
              <a:rPr dirty="0" spc="-60"/>
              <a:t>Mujer”</a:t>
            </a:r>
            <a:r>
              <a:rPr dirty="0" spc="-55"/>
              <a:t> </a:t>
            </a:r>
            <a:r>
              <a:rPr dirty="0" spc="-409"/>
              <a:t>,</a:t>
            </a:r>
            <a:r>
              <a:rPr dirty="0" spc="145"/>
              <a:t> </a:t>
            </a:r>
            <a:r>
              <a:rPr dirty="0" spc="60"/>
              <a:t>en </a:t>
            </a:r>
            <a:r>
              <a:rPr dirty="0" spc="65"/>
              <a:t> </a:t>
            </a:r>
            <a:r>
              <a:rPr dirty="0" spc="50"/>
              <a:t>colaboración</a:t>
            </a:r>
            <a:r>
              <a:rPr dirty="0" spc="55"/>
              <a:t> </a:t>
            </a:r>
            <a:r>
              <a:rPr dirty="0" spc="70"/>
              <a:t>con</a:t>
            </a:r>
            <a:r>
              <a:rPr dirty="0" spc="75"/>
              <a:t> diversos</a:t>
            </a:r>
            <a:r>
              <a:rPr dirty="0" spc="80"/>
              <a:t> </a:t>
            </a:r>
            <a:r>
              <a:rPr dirty="0" spc="60"/>
              <a:t>Gobiernos</a:t>
            </a:r>
            <a:r>
              <a:rPr dirty="0" spc="65"/>
              <a:t> </a:t>
            </a:r>
            <a:r>
              <a:rPr dirty="0" spc="40"/>
              <a:t>Locales</a:t>
            </a:r>
            <a:r>
              <a:rPr dirty="0" spc="45"/>
              <a:t> </a:t>
            </a:r>
            <a:r>
              <a:rPr dirty="0" spc="-5"/>
              <a:t>y</a:t>
            </a:r>
            <a:r>
              <a:rPr dirty="0"/>
              <a:t> </a:t>
            </a:r>
            <a:r>
              <a:rPr dirty="0" spc="85"/>
              <a:t>Organismos </a:t>
            </a:r>
            <a:r>
              <a:rPr dirty="0" spc="90"/>
              <a:t> </a:t>
            </a:r>
            <a:r>
              <a:rPr dirty="0" spc="40"/>
              <a:t>Internacionales </a:t>
            </a:r>
            <a:r>
              <a:rPr dirty="0" spc="100"/>
              <a:t>dónde </a:t>
            </a:r>
            <a:r>
              <a:rPr dirty="0" spc="95"/>
              <a:t>se </a:t>
            </a:r>
            <a:r>
              <a:rPr dirty="0" spc="85"/>
              <a:t>abordan </a:t>
            </a:r>
            <a:r>
              <a:rPr dirty="0" spc="75"/>
              <a:t>diversos </a:t>
            </a:r>
            <a:r>
              <a:rPr dirty="0" spc="-35"/>
              <a:t>temas,</a:t>
            </a:r>
            <a:r>
              <a:rPr dirty="0" spc="-30"/>
              <a:t> </a:t>
            </a:r>
            <a:r>
              <a:rPr dirty="0" spc="50"/>
              <a:t>para seguir </a:t>
            </a:r>
            <a:r>
              <a:rPr dirty="0" spc="55"/>
              <a:t> </a:t>
            </a:r>
            <a:r>
              <a:rPr dirty="0" spc="15"/>
              <a:t>fortaleciendo </a:t>
            </a:r>
            <a:r>
              <a:rPr dirty="0" spc="20"/>
              <a:t>la </a:t>
            </a:r>
            <a:r>
              <a:rPr dirty="0" spc="70"/>
              <a:t>Igualdad </a:t>
            </a:r>
            <a:r>
              <a:rPr dirty="0" spc="60"/>
              <a:t>de </a:t>
            </a:r>
            <a:r>
              <a:rPr dirty="0" spc="-45"/>
              <a:t>Género, </a:t>
            </a:r>
            <a:r>
              <a:rPr dirty="0" spc="70"/>
              <a:t>Inclusión </a:t>
            </a:r>
            <a:r>
              <a:rPr dirty="0" spc="-5"/>
              <a:t>y </a:t>
            </a:r>
            <a:r>
              <a:rPr dirty="0" spc="50"/>
              <a:t>Empoderamiento </a:t>
            </a:r>
            <a:r>
              <a:rPr dirty="0" spc="55"/>
              <a:t> </a:t>
            </a:r>
            <a:r>
              <a:rPr dirty="0" spc="60"/>
              <a:t>de</a:t>
            </a:r>
            <a:r>
              <a:rPr dirty="0" spc="-125"/>
              <a:t> </a:t>
            </a:r>
            <a:r>
              <a:rPr dirty="0" spc="70"/>
              <a:t>Las</a:t>
            </a:r>
            <a:r>
              <a:rPr dirty="0" spc="-120"/>
              <a:t> </a:t>
            </a:r>
            <a:r>
              <a:rPr dirty="0" spc="-25"/>
              <a:t>Mujeres:</a:t>
            </a:r>
          </a:p>
          <a:p>
            <a:pPr algn="just" marL="702945" marR="6350" indent="-292735">
              <a:lnSpc>
                <a:spcPts val="3450"/>
              </a:lnSpc>
              <a:buAutoNum type="arabicPeriod"/>
              <a:tabLst>
                <a:tab pos="703580" algn="l"/>
              </a:tabLst>
            </a:pPr>
            <a:r>
              <a:rPr dirty="0" spc="85"/>
              <a:t>Apoyos</a:t>
            </a:r>
            <a:r>
              <a:rPr dirty="0" spc="90"/>
              <a:t> </a:t>
            </a:r>
            <a:r>
              <a:rPr dirty="0" spc="55"/>
              <a:t>a Empresarias </a:t>
            </a:r>
            <a:r>
              <a:rPr dirty="0" spc="-5"/>
              <a:t>y </a:t>
            </a:r>
            <a:r>
              <a:rPr dirty="0" spc="70"/>
              <a:t>Emprendedoras </a:t>
            </a:r>
            <a:r>
              <a:rPr dirty="0" spc="50"/>
              <a:t>para </a:t>
            </a:r>
            <a:r>
              <a:rPr dirty="0" spc="-10"/>
              <a:t>el </a:t>
            </a:r>
            <a:r>
              <a:rPr dirty="0" spc="55"/>
              <a:t>Desarrollo </a:t>
            </a:r>
            <a:r>
              <a:rPr dirty="0" spc="60"/>
              <a:t> </a:t>
            </a:r>
            <a:r>
              <a:rPr dirty="0" spc="5"/>
              <a:t>Económico,</a:t>
            </a:r>
            <a:r>
              <a:rPr dirty="0" spc="-125"/>
              <a:t> </a:t>
            </a:r>
            <a:r>
              <a:rPr dirty="0" spc="50"/>
              <a:t>Social</a:t>
            </a:r>
            <a:r>
              <a:rPr dirty="0" spc="-120"/>
              <a:t> </a:t>
            </a:r>
            <a:r>
              <a:rPr dirty="0" spc="-5"/>
              <a:t>y</a:t>
            </a:r>
            <a:r>
              <a:rPr dirty="0" spc="-120"/>
              <a:t> </a:t>
            </a:r>
            <a:r>
              <a:rPr dirty="0" spc="10"/>
              <a:t>Sustentable.</a:t>
            </a:r>
          </a:p>
          <a:p>
            <a:pPr algn="just" marL="702945" indent="-319405">
              <a:lnSpc>
                <a:spcPts val="3400"/>
              </a:lnSpc>
              <a:buAutoNum type="arabicPeriod"/>
              <a:tabLst>
                <a:tab pos="703580" algn="l"/>
              </a:tabLst>
            </a:pPr>
            <a:r>
              <a:rPr dirty="0" spc="35"/>
              <a:t>Fomento</a:t>
            </a:r>
            <a:r>
              <a:rPr dirty="0" spc="-125"/>
              <a:t> </a:t>
            </a:r>
            <a:r>
              <a:rPr dirty="0" spc="55"/>
              <a:t>a</a:t>
            </a:r>
            <a:r>
              <a:rPr dirty="0" spc="-120"/>
              <a:t> </a:t>
            </a:r>
            <a:r>
              <a:rPr dirty="0" spc="10"/>
              <a:t>La</a:t>
            </a:r>
            <a:r>
              <a:rPr dirty="0" spc="-125"/>
              <a:t> </a:t>
            </a:r>
            <a:r>
              <a:rPr dirty="0"/>
              <a:t>Educación,</a:t>
            </a:r>
            <a:r>
              <a:rPr dirty="0" spc="-120"/>
              <a:t> </a:t>
            </a:r>
            <a:r>
              <a:rPr dirty="0"/>
              <a:t>Cultura</a:t>
            </a:r>
            <a:r>
              <a:rPr dirty="0" spc="-125"/>
              <a:t> </a:t>
            </a:r>
            <a:r>
              <a:rPr dirty="0" spc="60"/>
              <a:t>de</a:t>
            </a:r>
            <a:r>
              <a:rPr dirty="0" spc="-120"/>
              <a:t> </a:t>
            </a:r>
            <a:r>
              <a:rPr dirty="0" spc="-105"/>
              <a:t>Paz,</a:t>
            </a:r>
            <a:r>
              <a:rPr dirty="0" spc="725"/>
              <a:t> </a:t>
            </a:r>
            <a:r>
              <a:rPr dirty="0" spc="95"/>
              <a:t>Salud</a:t>
            </a:r>
            <a:r>
              <a:rPr dirty="0" spc="-125"/>
              <a:t> </a:t>
            </a:r>
            <a:r>
              <a:rPr dirty="0" spc="-5"/>
              <a:t>y</a:t>
            </a:r>
            <a:r>
              <a:rPr dirty="0" spc="-120"/>
              <a:t> </a:t>
            </a:r>
            <a:r>
              <a:rPr dirty="0" spc="-25"/>
              <a:t>Deporte.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5438" y="6199567"/>
            <a:ext cx="1120330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845" algn="l"/>
                <a:tab pos="4075429" algn="l"/>
                <a:tab pos="4994910" algn="l"/>
                <a:tab pos="7494270" algn="l"/>
                <a:tab pos="8273415" algn="l"/>
              </a:tabLst>
            </a:pPr>
            <a:r>
              <a:rPr dirty="0" sz="3200" spc="-325">
                <a:latin typeface="Trebuchet MS"/>
                <a:cs typeface="Trebuchet MS"/>
              </a:rPr>
              <a:t>3.</a:t>
            </a:r>
            <a:r>
              <a:rPr dirty="0" sz="3200" spc="-645">
                <a:latin typeface="Trebuchet MS"/>
                <a:cs typeface="Trebuchet MS"/>
              </a:rPr>
              <a:t> </a:t>
            </a:r>
            <a:r>
              <a:rPr dirty="0" sz="3200" spc="65">
                <a:latin typeface="Trebuchet MS"/>
                <a:cs typeface="Trebuchet MS"/>
              </a:rPr>
              <a:t>Apoyo	</a:t>
            </a:r>
            <a:r>
              <a:rPr dirty="0" sz="3200" spc="15">
                <a:latin typeface="Trebuchet MS"/>
                <a:cs typeface="Trebuchet MS"/>
              </a:rPr>
              <a:t>Integral	</a:t>
            </a:r>
            <a:r>
              <a:rPr dirty="0" sz="3200" spc="20">
                <a:latin typeface="Trebuchet MS"/>
                <a:cs typeface="Trebuchet MS"/>
              </a:rPr>
              <a:t>al	</a:t>
            </a:r>
            <a:r>
              <a:rPr dirty="0" sz="3200" spc="55">
                <a:latin typeface="Trebuchet MS"/>
                <a:cs typeface="Trebuchet MS"/>
              </a:rPr>
              <a:t>Desarrollo	</a:t>
            </a:r>
            <a:r>
              <a:rPr dirty="0" sz="3200" spc="-5">
                <a:latin typeface="Trebuchet MS"/>
                <a:cs typeface="Trebuchet MS"/>
              </a:rPr>
              <a:t>y	</a:t>
            </a:r>
            <a:r>
              <a:rPr dirty="0" sz="3200" spc="5">
                <a:latin typeface="Trebuchet MS"/>
                <a:cs typeface="Trebuchet MS"/>
              </a:rPr>
              <a:t>Fortalecimiento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2341" y="6637717"/>
            <a:ext cx="12132945" cy="2265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55295">
              <a:lnSpc>
                <a:spcPts val="3645"/>
              </a:lnSpc>
              <a:spcBef>
                <a:spcPts val="100"/>
              </a:spcBef>
            </a:pPr>
            <a:r>
              <a:rPr dirty="0" sz="3200" spc="50">
                <a:latin typeface="Trebuchet MS"/>
                <a:cs typeface="Trebuchet MS"/>
              </a:rPr>
              <a:t>Empoderamiento</a:t>
            </a:r>
            <a:r>
              <a:rPr dirty="0" sz="3200" spc="-140">
                <a:latin typeface="Trebuchet MS"/>
                <a:cs typeface="Trebuchet MS"/>
              </a:rPr>
              <a:t> </a:t>
            </a:r>
            <a:r>
              <a:rPr dirty="0" sz="3200" spc="60">
                <a:latin typeface="Trebuchet MS"/>
                <a:cs typeface="Trebuchet MS"/>
              </a:rPr>
              <a:t>de</a:t>
            </a:r>
            <a:r>
              <a:rPr dirty="0" sz="3200" spc="-135">
                <a:latin typeface="Trebuchet MS"/>
                <a:cs typeface="Trebuchet MS"/>
              </a:rPr>
              <a:t> </a:t>
            </a:r>
            <a:r>
              <a:rPr dirty="0" sz="3200" spc="20">
                <a:latin typeface="Trebuchet MS"/>
                <a:cs typeface="Trebuchet MS"/>
              </a:rPr>
              <a:t>la</a:t>
            </a:r>
            <a:r>
              <a:rPr dirty="0" sz="3200" spc="-140">
                <a:latin typeface="Trebuchet MS"/>
                <a:cs typeface="Trebuchet MS"/>
              </a:rPr>
              <a:t> </a:t>
            </a:r>
            <a:r>
              <a:rPr dirty="0" sz="3200" spc="-65">
                <a:latin typeface="Trebuchet MS"/>
                <a:cs typeface="Trebuchet MS"/>
              </a:rPr>
              <a:t>Mujer.</a:t>
            </a:r>
            <a:endParaRPr sz="3200">
              <a:latin typeface="Trebuchet MS"/>
              <a:cs typeface="Trebuchet MS"/>
            </a:endParaRPr>
          </a:p>
          <a:p>
            <a:pPr algn="just" marL="347345" marR="5080" indent="-335280">
              <a:lnSpc>
                <a:spcPts val="3450"/>
              </a:lnSpc>
              <a:spcBef>
                <a:spcPts val="244"/>
              </a:spcBef>
            </a:pPr>
            <a:r>
              <a:rPr dirty="0" sz="3200" spc="-270">
                <a:latin typeface="Trebuchet MS"/>
                <a:cs typeface="Trebuchet MS"/>
              </a:rPr>
              <a:t>4. </a:t>
            </a:r>
            <a:r>
              <a:rPr dirty="0" sz="3200" spc="35">
                <a:latin typeface="Trebuchet MS"/>
                <a:cs typeface="Trebuchet MS"/>
              </a:rPr>
              <a:t>Fomento</a:t>
            </a:r>
            <a:r>
              <a:rPr dirty="0" sz="3200" spc="40">
                <a:latin typeface="Trebuchet MS"/>
                <a:cs typeface="Trebuchet MS"/>
              </a:rPr>
              <a:t> </a:t>
            </a:r>
            <a:r>
              <a:rPr dirty="0" sz="3200" spc="20">
                <a:latin typeface="Trebuchet MS"/>
                <a:cs typeface="Trebuchet MS"/>
              </a:rPr>
              <a:t>al</a:t>
            </a:r>
            <a:r>
              <a:rPr dirty="0" sz="3200" spc="25">
                <a:latin typeface="Trebuchet MS"/>
                <a:cs typeface="Trebuchet MS"/>
              </a:rPr>
              <a:t> </a:t>
            </a:r>
            <a:r>
              <a:rPr dirty="0" sz="3200" spc="-15">
                <a:latin typeface="Trebuchet MS"/>
                <a:cs typeface="Trebuchet MS"/>
              </a:rPr>
              <a:t>Turismo,</a:t>
            </a:r>
            <a:r>
              <a:rPr dirty="0" sz="3200" spc="-10">
                <a:latin typeface="Trebuchet MS"/>
                <a:cs typeface="Trebuchet MS"/>
              </a:rPr>
              <a:t> </a:t>
            </a:r>
            <a:r>
              <a:rPr dirty="0" sz="3200" spc="-20">
                <a:latin typeface="Trebuchet MS"/>
                <a:cs typeface="Trebuchet MS"/>
              </a:rPr>
              <a:t>Recreación,</a:t>
            </a:r>
            <a:r>
              <a:rPr dirty="0" sz="3200" spc="-15">
                <a:latin typeface="Trebuchet MS"/>
                <a:cs typeface="Trebuchet MS"/>
              </a:rPr>
              <a:t> </a:t>
            </a:r>
            <a:r>
              <a:rPr dirty="0" sz="3200" spc="-55">
                <a:latin typeface="Trebuchet MS"/>
                <a:cs typeface="Trebuchet MS"/>
              </a:rPr>
              <a:t>Cultura,</a:t>
            </a:r>
            <a:r>
              <a:rPr dirty="0" sz="3200" spc="-50">
                <a:latin typeface="Trebuchet MS"/>
                <a:cs typeface="Trebuchet MS"/>
              </a:rPr>
              <a:t> </a:t>
            </a:r>
            <a:r>
              <a:rPr dirty="0" sz="3200" spc="45">
                <a:latin typeface="Trebuchet MS"/>
                <a:cs typeface="Trebuchet MS"/>
              </a:rPr>
              <a:t>Gastronomía</a:t>
            </a:r>
            <a:r>
              <a:rPr dirty="0" sz="3200" spc="50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y </a:t>
            </a:r>
            <a:r>
              <a:rPr dirty="0" sz="3200">
                <a:latin typeface="Trebuchet MS"/>
                <a:cs typeface="Trebuchet MS"/>
              </a:rPr>
              <a:t> Artesanías.</a:t>
            </a:r>
            <a:r>
              <a:rPr dirty="0" sz="3200" spc="5">
                <a:latin typeface="Trebuchet MS"/>
                <a:cs typeface="Trebuchet MS"/>
              </a:rPr>
              <a:t> </a:t>
            </a:r>
            <a:r>
              <a:rPr dirty="0" sz="3200" spc="15">
                <a:latin typeface="Trebuchet MS"/>
                <a:cs typeface="Trebuchet MS"/>
              </a:rPr>
              <a:t>Fortaleciendo</a:t>
            </a:r>
            <a:r>
              <a:rPr dirty="0" sz="3200" spc="20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el</a:t>
            </a:r>
            <a:r>
              <a:rPr dirty="0" sz="3200" spc="-5">
                <a:latin typeface="Trebuchet MS"/>
                <a:cs typeface="Trebuchet MS"/>
              </a:rPr>
              <a:t> </a:t>
            </a:r>
            <a:r>
              <a:rPr dirty="0" sz="3200" spc="50">
                <a:latin typeface="Trebuchet MS"/>
                <a:cs typeface="Trebuchet MS"/>
              </a:rPr>
              <a:t>Programa</a:t>
            </a:r>
            <a:r>
              <a:rPr dirty="0" sz="3200" spc="55">
                <a:latin typeface="Trebuchet MS"/>
                <a:cs typeface="Trebuchet MS"/>
              </a:rPr>
              <a:t> </a:t>
            </a:r>
            <a:r>
              <a:rPr dirty="0" sz="3200" spc="60">
                <a:latin typeface="Trebuchet MS"/>
                <a:cs typeface="Trebuchet MS"/>
              </a:rPr>
              <a:t>de</a:t>
            </a:r>
            <a:r>
              <a:rPr dirty="0" sz="3200" spc="65">
                <a:latin typeface="Trebuchet MS"/>
                <a:cs typeface="Trebuchet MS"/>
              </a:rPr>
              <a:t> </a:t>
            </a:r>
            <a:r>
              <a:rPr dirty="0" sz="3200" spc="40">
                <a:latin typeface="Trebuchet MS"/>
                <a:cs typeface="Trebuchet MS"/>
              </a:rPr>
              <a:t>Corredores </a:t>
            </a:r>
            <a:r>
              <a:rPr dirty="0" sz="3200" spc="45">
                <a:latin typeface="Trebuchet MS"/>
                <a:cs typeface="Trebuchet MS"/>
              </a:rPr>
              <a:t> </a:t>
            </a:r>
            <a:r>
              <a:rPr dirty="0" sz="3200" spc="60">
                <a:latin typeface="Trebuchet MS"/>
                <a:cs typeface="Trebuchet MS"/>
              </a:rPr>
              <a:t>Metropolitanos</a:t>
            </a:r>
            <a:r>
              <a:rPr dirty="0" sz="3200" spc="65">
                <a:latin typeface="Trebuchet MS"/>
                <a:cs typeface="Trebuchet MS"/>
              </a:rPr>
              <a:t> </a:t>
            </a:r>
            <a:r>
              <a:rPr dirty="0" sz="3200" spc="-20">
                <a:latin typeface="Trebuchet MS"/>
                <a:cs typeface="Trebuchet MS"/>
              </a:rPr>
              <a:t>Turísticos,</a:t>
            </a:r>
            <a:r>
              <a:rPr dirty="0" sz="3200" spc="-15">
                <a:latin typeface="Trebuchet MS"/>
                <a:cs typeface="Trebuchet MS"/>
              </a:rPr>
              <a:t> </a:t>
            </a:r>
            <a:r>
              <a:rPr dirty="0" sz="3200" spc="60">
                <a:latin typeface="Trebuchet MS"/>
                <a:cs typeface="Trebuchet MS"/>
              </a:rPr>
              <a:t>en</a:t>
            </a:r>
            <a:r>
              <a:rPr dirty="0" sz="3200" spc="65">
                <a:latin typeface="Trebuchet MS"/>
                <a:cs typeface="Trebuchet MS"/>
              </a:rPr>
              <a:t> </a:t>
            </a:r>
            <a:r>
              <a:rPr dirty="0" sz="3200" spc="50">
                <a:latin typeface="Trebuchet MS"/>
                <a:cs typeface="Trebuchet MS"/>
              </a:rPr>
              <a:t>colaboración</a:t>
            </a:r>
            <a:r>
              <a:rPr dirty="0" sz="3200" spc="55">
                <a:latin typeface="Trebuchet MS"/>
                <a:cs typeface="Trebuchet MS"/>
              </a:rPr>
              <a:t> </a:t>
            </a:r>
            <a:r>
              <a:rPr dirty="0" sz="3200" spc="70">
                <a:latin typeface="Trebuchet MS"/>
                <a:cs typeface="Trebuchet MS"/>
              </a:rPr>
              <a:t>con</a:t>
            </a:r>
            <a:r>
              <a:rPr dirty="0" sz="3200" spc="75">
                <a:latin typeface="Trebuchet MS"/>
                <a:cs typeface="Trebuchet MS"/>
              </a:rPr>
              <a:t> </a:t>
            </a:r>
            <a:r>
              <a:rPr dirty="0" sz="3200" spc="60">
                <a:latin typeface="Trebuchet MS"/>
                <a:cs typeface="Trebuchet MS"/>
              </a:rPr>
              <a:t>Gobiernos </a:t>
            </a:r>
            <a:r>
              <a:rPr dirty="0" sz="3200" spc="-950">
                <a:latin typeface="Trebuchet MS"/>
                <a:cs typeface="Trebuchet MS"/>
              </a:rPr>
              <a:t> </a:t>
            </a:r>
            <a:r>
              <a:rPr dirty="0" sz="3200" spc="40">
                <a:latin typeface="Trebuchet MS"/>
                <a:cs typeface="Trebuchet MS"/>
              </a:rPr>
              <a:t>Locales</a:t>
            </a:r>
            <a:r>
              <a:rPr dirty="0" sz="3200" spc="-125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e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 spc="10">
                <a:latin typeface="Trebuchet MS"/>
                <a:cs typeface="Trebuchet MS"/>
              </a:rPr>
              <a:t>Internacionales.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Adair Hernández Soto</dc:creator>
  <cp:keywords>DAFQ2PymD5c,BACoY0vM4hM</cp:keywords>
  <dc:title>MUJERES</dc:title>
  <dcterms:created xsi:type="dcterms:W3CDTF">2022-11-14T22:18:38Z</dcterms:created>
  <dcterms:modified xsi:type="dcterms:W3CDTF">2022-11-14T22:18:38Z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2022-11-12T00:00:00Z</vt:filetime>
  </property>
  <property fmtid="{D5CDD505-2E9C-101B-9397-08002B2CF9AE}" name="Creator" pid="3">
    <vt:lpwstr>Canva</vt:lpwstr>
  </property>
  <property fmtid="{D5CDD505-2E9C-101B-9397-08002B2CF9AE}" name="LastSaved" pid="4">
    <vt:filetime>2022-11-12T00:00:00Z</vt:filetime>
  </property>
  <property fmtid="{D5CDD505-2E9C-101B-9397-08002B2CF9AE}" name="NXPowerLiteLastOptimized" pid="5">
    <vt:lpwstr>1497266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S9.2.0</vt:lpwstr>
  </property>
</Properties>
</file>